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  <p:sldMasterId id="2147483900" r:id="rId2"/>
  </p:sldMasterIdLst>
  <p:notesMasterIdLst>
    <p:notesMasterId r:id="rId19"/>
  </p:notesMasterIdLst>
  <p:handoutMasterIdLst>
    <p:handoutMasterId r:id="rId20"/>
  </p:handoutMasterIdLst>
  <p:sldIdLst>
    <p:sldId id="257" r:id="rId3"/>
    <p:sldId id="335" r:id="rId4"/>
    <p:sldId id="612" r:id="rId5"/>
    <p:sldId id="636" r:id="rId6"/>
    <p:sldId id="647" r:id="rId7"/>
    <p:sldId id="623" r:id="rId8"/>
    <p:sldId id="628" r:id="rId9"/>
    <p:sldId id="650" r:id="rId10"/>
    <p:sldId id="629" r:id="rId11"/>
    <p:sldId id="632" r:id="rId12"/>
    <p:sldId id="641" r:id="rId13"/>
    <p:sldId id="642" r:id="rId14"/>
    <p:sldId id="643" r:id="rId15"/>
    <p:sldId id="648" r:id="rId16"/>
    <p:sldId id="649" r:id="rId17"/>
    <p:sldId id="630" r:id="rId18"/>
  </p:sldIdLst>
  <p:sldSz cx="9144000" cy="6858000" type="screen4x3"/>
  <p:notesSz cx="14722475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pio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FFCC"/>
    <a:srgbClr val="DDDDDD"/>
    <a:srgbClr val="CC9900"/>
    <a:srgbClr val="0033CC"/>
    <a:srgbClr val="006600"/>
    <a:srgbClr val="FFFF99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842" autoAdjust="0"/>
  </p:normalViewPr>
  <p:slideViewPr>
    <p:cSldViewPr snapToGrid="0">
      <p:cViewPr varScale="1">
        <p:scale>
          <a:sx n="112" d="100"/>
          <a:sy n="112" d="100"/>
        </p:scale>
        <p:origin x="85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6381004" cy="463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6727" tIns="68368" rIns="136727" bIns="68368" numCol="1" anchor="t" anchorCtr="0" compatLnSpc="1">
            <a:prstTxWarp prst="textNoShape">
              <a:avLst/>
            </a:prstTxWarp>
          </a:bodyPr>
          <a:lstStyle>
            <a:lvl1pPr defTabSz="1368768" eaLnBrk="0" hangingPunct="0">
              <a:defRPr sz="19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8341474" y="1"/>
            <a:ext cx="6381004" cy="463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6727" tIns="68368" rIns="136727" bIns="68368" numCol="1" anchor="t" anchorCtr="0" compatLnSpc="1">
            <a:prstTxWarp prst="textNoShape">
              <a:avLst/>
            </a:prstTxWarp>
          </a:bodyPr>
          <a:lstStyle>
            <a:lvl1pPr algn="r" defTabSz="1368768" eaLnBrk="0" hangingPunct="0">
              <a:defRPr sz="19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8772381"/>
            <a:ext cx="6381004" cy="463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6727" tIns="68368" rIns="136727" bIns="68368" numCol="1" anchor="b" anchorCtr="0" compatLnSpc="1">
            <a:prstTxWarp prst="textNoShape">
              <a:avLst/>
            </a:prstTxWarp>
          </a:bodyPr>
          <a:lstStyle>
            <a:lvl1pPr defTabSz="1368768" eaLnBrk="0" hangingPunct="0">
              <a:defRPr sz="19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8341474" y="8772381"/>
            <a:ext cx="6381004" cy="463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6727" tIns="68368" rIns="136727" bIns="68368" numCol="1" anchor="b" anchorCtr="0" compatLnSpc="1">
            <a:prstTxWarp prst="textNoShape">
              <a:avLst/>
            </a:prstTxWarp>
          </a:bodyPr>
          <a:lstStyle>
            <a:lvl1pPr algn="r" defTabSz="1368768" eaLnBrk="0" hangingPunct="0">
              <a:defRPr sz="1900">
                <a:latin typeface="Times New Roman" pitchFamily="18" charset="0"/>
              </a:defRPr>
            </a:lvl1pPr>
          </a:lstStyle>
          <a:p>
            <a:pPr>
              <a:defRPr/>
            </a:pPr>
            <a:fld id="{7588D757-856D-49A7-A3A3-E5835B740A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749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6381004" cy="463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6727" tIns="68368" rIns="136727" bIns="68368" numCol="1" anchor="t" anchorCtr="0" compatLnSpc="1">
            <a:prstTxWarp prst="textNoShape">
              <a:avLst/>
            </a:prstTxWarp>
          </a:bodyPr>
          <a:lstStyle>
            <a:lvl1pPr defTabSz="1368768" eaLnBrk="0" hangingPunct="0">
              <a:defRPr sz="19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8341474" y="1"/>
            <a:ext cx="6381004" cy="463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6727" tIns="68368" rIns="136727" bIns="68368" numCol="1" anchor="t" anchorCtr="0" compatLnSpc="1">
            <a:prstTxWarp prst="textNoShape">
              <a:avLst/>
            </a:prstTxWarp>
          </a:bodyPr>
          <a:lstStyle>
            <a:lvl1pPr algn="r" defTabSz="1368768" eaLnBrk="0" hangingPunct="0">
              <a:defRPr sz="19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5045075" y="690563"/>
            <a:ext cx="4619625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965212" y="4387764"/>
            <a:ext cx="10792055" cy="4157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6727" tIns="68368" rIns="136727" bIns="68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8772381"/>
            <a:ext cx="6381004" cy="463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6727" tIns="68368" rIns="136727" bIns="68368" numCol="1" anchor="b" anchorCtr="0" compatLnSpc="1">
            <a:prstTxWarp prst="textNoShape">
              <a:avLst/>
            </a:prstTxWarp>
          </a:bodyPr>
          <a:lstStyle>
            <a:lvl1pPr defTabSz="1368768" eaLnBrk="0" hangingPunct="0">
              <a:defRPr sz="19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8341474" y="8772381"/>
            <a:ext cx="6381004" cy="463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6727" tIns="68368" rIns="136727" bIns="68368" numCol="1" anchor="b" anchorCtr="0" compatLnSpc="1">
            <a:prstTxWarp prst="textNoShape">
              <a:avLst/>
            </a:prstTxWarp>
          </a:bodyPr>
          <a:lstStyle>
            <a:lvl1pPr algn="r" defTabSz="1368768" eaLnBrk="0" hangingPunct="0">
              <a:defRPr sz="1900">
                <a:latin typeface="Times New Roman" pitchFamily="18" charset="0"/>
              </a:defRPr>
            </a:lvl1pPr>
          </a:lstStyle>
          <a:p>
            <a:pPr>
              <a:defRPr/>
            </a:pPr>
            <a:fld id="{9FBDA642-6FE2-4428-9531-8561E4B07E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9881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32383D-8779-4ABF-9D4A-B47E522A214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843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BDA642-6FE2-4428-9531-8561E4B07E0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004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BDA642-6FE2-4428-9531-8561E4B07E0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33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BDA642-6FE2-4428-9531-8561E4B07E0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243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BDA642-6FE2-4428-9531-8561E4B07E0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189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BDA642-6FE2-4428-9531-8561E4B07E0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51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BDA642-6FE2-4428-9531-8561E4B07E0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058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BDA642-6FE2-4428-9531-8561E4B07E0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90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1027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2" name="Rectangle 1028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3" name="Rectangle 1029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</p:grpSp>
        <p:grpSp>
          <p:nvGrpSpPr>
            <p:cNvPr id="6" name="Group 1030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0" name="Rectangle 1031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1" name="Rectangle 1032"/>
              <p:cNvSpPr>
                <a:spLocks noChangeArrowheads="1"/>
              </p:cNvSpPr>
              <p:nvPr/>
            </p:nvSpPr>
            <p:spPr bwMode="auto">
              <a:xfrm>
                <a:off x="1249" y="2640"/>
                <a:ext cx="335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</p:grpSp>
        <p:sp>
          <p:nvSpPr>
            <p:cNvPr id="7" name="Rectangle 1033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8" name="Rectangle 1034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9" name="Rectangle 1035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</p:grpSp>
      <p:sp>
        <p:nvSpPr>
          <p:cNvPr id="302092" name="Rectangle 1036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2093" name="Rectangle 103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5" name="Rectangle 1038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Rectangle 1039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Rectangle 104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3835A78-BEA8-4718-A518-5A257ABF5E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832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5207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C8A87-EA4F-45CE-BC66-6ECEF4C18F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25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127000"/>
            <a:ext cx="1951038" cy="60055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127000"/>
            <a:ext cx="5700712" cy="60055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5207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0A8B5E-20F3-40CE-879C-85F396AF10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327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150938" y="127000"/>
            <a:ext cx="7804150" cy="6005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5207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7C0BB-2CCF-4570-9D5D-084CAD5170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003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8EB9A-6C46-40D9-9713-09773E218A3F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485001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60DFD-0FB5-4B49-B028-8FC5EF2E3296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862106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9D941-A663-4066-B292-042E00F3027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35193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C7081-6EA8-48D0-9C6D-D75B4635B55D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98985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1365-06D5-44FF-9D55-CB241A1A4F89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100559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3ACF1-352E-4B3E-8CD1-E11D14C7754B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555145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E6DD7-C224-4045-985D-A683A3B28C1B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05753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5207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D2480-65A4-4F42-8FFE-BD67DE1E25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3173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FFF0D-FA38-47D0-96A2-86CEA54E96B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5139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1E5C8-9ED9-44DA-94CF-061A6C34049D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65588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2FA36-E926-42D3-9AAA-4EFD26519BF1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554887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C0955-55FB-4652-84F5-5ABC15864A01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819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5207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DC483-9B16-4D6E-BCD5-D9FD077946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198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1189038"/>
            <a:ext cx="3810000" cy="4943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1189038"/>
            <a:ext cx="3810000" cy="4943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5207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769F2-BCA1-428F-8F36-39DD498CD6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5207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717A3-BEED-41B4-99E8-5150443566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417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5207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330F5-F36B-4C42-9B64-0D1ED97114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533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5207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2F428-9C94-463B-A6E8-4CBF9578EC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316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5207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A9648D-A77C-40FA-A0BC-7D2E965829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585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5207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171F4-6618-4FE9-83E5-B74B10081C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859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417513" y="236538"/>
            <a:ext cx="438150" cy="4746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endParaRPr kumimoji="1" lang="en-US" altLang="en-US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800100" y="236538"/>
            <a:ext cx="328613" cy="474662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endParaRPr kumimoji="1" lang="en-US" altLang="en-US"/>
          </a:p>
        </p:txBody>
      </p:sp>
      <p:sp>
        <p:nvSpPr>
          <p:cNvPr id="1028" name="Rectangle 4"/>
          <p:cNvSpPr>
            <a:spLocks noChangeArrowheads="1"/>
          </p:cNvSpPr>
          <p:nvPr userDrawn="1"/>
        </p:nvSpPr>
        <p:spPr bwMode="ltGray">
          <a:xfrm>
            <a:off x="541338" y="658813"/>
            <a:ext cx="422275" cy="47466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endParaRPr kumimoji="1" lang="en-US" alt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912813" y="658813"/>
            <a:ext cx="368300" cy="474662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endParaRPr kumimoji="1" lang="en-US" altLang="en-US"/>
          </a:p>
        </p:txBody>
      </p:sp>
      <p:sp>
        <p:nvSpPr>
          <p:cNvPr id="1030" name="Rectangle 6"/>
          <p:cNvSpPr>
            <a:spLocks noChangeArrowheads="1"/>
          </p:cNvSpPr>
          <p:nvPr userDrawn="1"/>
        </p:nvSpPr>
        <p:spPr bwMode="ltGray">
          <a:xfrm>
            <a:off x="127000" y="585788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endParaRPr kumimoji="1" lang="en-US" alt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762000" y="128588"/>
            <a:ext cx="31750" cy="10525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endParaRPr kumimoji="1" lang="en-US" alt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442913" y="919163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endParaRPr kumimoji="1" lang="en-US" altLang="en-US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127000"/>
            <a:ext cx="7794625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1189038"/>
            <a:ext cx="7772400" cy="494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8" name="Text Box 15"/>
          <p:cNvSpPr txBox="1">
            <a:spLocks noChangeArrowheads="1"/>
          </p:cNvSpPr>
          <p:nvPr userDrawn="1"/>
        </p:nvSpPr>
        <p:spPr bwMode="auto">
          <a:xfrm>
            <a:off x="0" y="0"/>
            <a:ext cx="21717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1040" name="Rectangle 18"/>
          <p:cNvSpPr>
            <a:spLocks noChangeArrowheads="1"/>
          </p:cNvSpPr>
          <p:nvPr userDrawn="1"/>
        </p:nvSpPr>
        <p:spPr bwMode="auto">
          <a:xfrm>
            <a:off x="8616950" y="6438900"/>
            <a:ext cx="6794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fld id="{FBCDDD13-D8F1-4686-9A82-43EC706C022F}" type="slidenum">
              <a:rPr lang="en-US" altLang="en-US" sz="1000" smtClean="0"/>
              <a:pPr eaLnBrk="1" hangingPunct="1">
                <a:defRPr/>
              </a:pPr>
              <a:t>‹#›</a:t>
            </a:fld>
            <a:endParaRPr lang="en-US" altLang="en-US" sz="10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2FB055D8-5617-433A-8A89-9741EF8598E3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953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emf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png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7" Type="http://schemas.openxmlformats.org/officeDocument/2006/relationships/image" Target="../media/image3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B1C9C5B-AC17-6743-94DF-EFC795C879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027" y="1373282"/>
            <a:ext cx="4798542" cy="3074346"/>
          </a:xfrm>
          <a:prstGeom prst="rect">
            <a:avLst/>
          </a:prstGeom>
        </p:spPr>
      </p:pic>
      <p:pic>
        <p:nvPicPr>
          <p:cNvPr id="1026" name="Picture 2" descr="Mallards on a Whirleygig Pond Mallards on a Whirleygig Pond blue green algae stock pictures, royalty-free photos &amp; images">
            <a:extLst>
              <a:ext uri="{FF2B5EF4-FFF2-40B4-BE49-F238E27FC236}">
                <a16:creationId xmlns:a16="http://schemas.microsoft.com/office/drawing/2014/main" id="{24DD9481-B0F0-6F99-AC55-F8BC54F58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29" y="1368426"/>
            <a:ext cx="3856018" cy="305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5181600" y="4114800"/>
            <a:ext cx="39624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1036638" indent="-1036638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pitchFamily="16" charset="-128"/>
              </a:defRPr>
            </a:lvl1pPr>
            <a:lvl2pPr marL="1436688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pitchFamily="16" charset="-128"/>
              </a:defRPr>
            </a:lvl2pPr>
            <a:lvl3pPr marL="1779588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pitchFamily="16" charset="-128"/>
              </a:defRPr>
            </a:lvl3pPr>
            <a:lvl4pPr marL="2122488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pitchFamily="16" charset="-128"/>
              </a:defRPr>
            </a:lvl4pPr>
            <a:lvl5pPr marL="2465388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pitchFamily="16" charset="-128"/>
              </a:defRPr>
            </a:lvl5pPr>
            <a:lvl6pPr marL="2922588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6" charset="-128"/>
              </a:defRPr>
            </a:lvl6pPr>
            <a:lvl7pPr marL="3379788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6" charset="-128"/>
              </a:defRPr>
            </a:lvl7pPr>
            <a:lvl8pPr marL="3836988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6" charset="-128"/>
              </a:defRPr>
            </a:lvl8pPr>
            <a:lvl9pPr marL="4294188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6" charset="-128"/>
              </a:defRPr>
            </a:lvl9pPr>
          </a:lstStyle>
          <a:p>
            <a:pPr>
              <a:spcBef>
                <a:spcPct val="20000"/>
              </a:spcBef>
            </a:pPr>
            <a:endParaRPr lang="en-US" altLang="en-US" sz="1600" b="1" i="1" dirty="0">
              <a:latin typeface="Book Antiqua" pitchFamily="18" charset="0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10568" y="5453637"/>
            <a:ext cx="3810000" cy="82068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20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Yankee Conference</a:t>
            </a:r>
          </a:p>
          <a:p>
            <a:r>
              <a:rPr lang="en-US" sz="20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Massachusetts Environmental Health Association</a:t>
            </a:r>
            <a:endParaRPr lang="en-US" altLang="en-US" sz="2000" b="1" baseline="300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algn="ctr"/>
            <a:r>
              <a:rPr lang="en-US" altLang="en-US" sz="20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September 12, 2025</a:t>
            </a: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609600" y="3276600"/>
            <a:ext cx="7239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pitchFamily="16" charset="-128"/>
              </a:defRPr>
            </a:lvl1pPr>
            <a:lvl2pPr marL="1436688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pitchFamily="16" charset="-128"/>
              </a:defRPr>
            </a:lvl2pPr>
            <a:lvl3pPr marL="1779588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pitchFamily="16" charset="-128"/>
              </a:defRPr>
            </a:lvl3pPr>
            <a:lvl4pPr marL="2122488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pitchFamily="16" charset="-128"/>
              </a:defRPr>
            </a:lvl4pPr>
            <a:lvl5pPr marL="2465388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pitchFamily="16" charset="-128"/>
              </a:defRPr>
            </a:lvl5pPr>
            <a:lvl6pPr marL="2922588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6" charset="-128"/>
              </a:defRPr>
            </a:lvl6pPr>
            <a:lvl7pPr marL="3379788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6" charset="-128"/>
              </a:defRPr>
            </a:lvl7pPr>
            <a:lvl8pPr marL="3836988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6" charset="-128"/>
              </a:defRPr>
            </a:lvl8pPr>
            <a:lvl9pPr marL="4294188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6" charset="-128"/>
              </a:defRPr>
            </a:lvl9pPr>
          </a:lstStyle>
          <a:p>
            <a:pPr algn="ctr">
              <a:lnSpc>
                <a:spcPct val="60000"/>
              </a:lnSpc>
              <a:spcBef>
                <a:spcPct val="20000"/>
              </a:spcBef>
            </a:pPr>
            <a:endParaRPr lang="en-US" altLang="en-US" sz="4500" b="1" baseline="300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952500" y="377825"/>
            <a:ext cx="7239000" cy="1981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endParaRPr lang="en-US" altLang="en-US" sz="32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5529745" y="4986674"/>
            <a:ext cx="3124200" cy="1718926"/>
          </a:xfrm>
          <a:prstGeom prst="rect">
            <a:avLst/>
          </a:prstGeom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914319" y="4618769"/>
            <a:ext cx="16220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ea typeface="ヒラギノ角ゴ Pro W3" pitchFamily="16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ea typeface="ヒラギノ角ゴ Pro W3" pitchFamily="16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ヒラギノ角ゴ Pro W3" pitchFamily="16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ヒラギノ角ゴ Pro W3" pitchFamily="16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ヒラギノ角ゴ Pro W3" pitchFamily="1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ヒラギノ角ゴ Pro W3" pitchFamily="1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ヒラギノ角ゴ Pro W3" pitchFamily="1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ヒラギノ角ゴ Pro W3" pitchFamily="1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ヒラギノ角ゴ Pro W3" pitchFamily="16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i="1" dirty="0">
                <a:latin typeface="Calibri" pitchFamily="34" charset="0"/>
              </a:rPr>
              <a:t>Pio Lombardo, P.E.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2DB08569-AC53-AB8D-68A8-A60EC9A61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408" y="304800"/>
            <a:ext cx="7239000" cy="93384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US" altLang="en-US" sz="32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Nitrex Wastewater Treatment &amp; Nitrogen Removal System</a:t>
            </a:r>
          </a:p>
          <a:p>
            <a:pPr algn="ctr" eaLnBrk="0" hangingPunct="0">
              <a:spcBef>
                <a:spcPct val="20000"/>
              </a:spcBef>
            </a:pPr>
            <a:r>
              <a:rPr lang="en-US" altLang="en-US" sz="32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25 Years of Achieving TN &lt; 3 mg/L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2937080" y="127000"/>
            <a:ext cx="6206920" cy="771525"/>
          </a:xfrm>
        </p:spPr>
        <p:txBody>
          <a:bodyPr/>
          <a:lstStyle/>
          <a:p>
            <a:r>
              <a:rPr lang="en-US" sz="2800" dirty="0"/>
              <a:t>Larger Flows- Neighborhood Systems + PRB Representative Installations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6138FB-AC06-431B-A4B2-697AB3802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79" y="0"/>
            <a:ext cx="2844800" cy="14683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0E7871-B413-499E-AB98-22FD42F73C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9446" y="3677547"/>
            <a:ext cx="3874782" cy="29060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01DFBF-3D75-4A55-947B-95F467A8BA65}"/>
              </a:ext>
            </a:extLst>
          </p:cNvPr>
          <p:cNvSpPr txBox="1"/>
          <p:nvPr/>
        </p:nvSpPr>
        <p:spPr>
          <a:xfrm>
            <a:off x="4689447" y="3924255"/>
            <a:ext cx="3783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11,000 gpd serving 37 Townhouses TN &lt; 2 mg/L – Southampton NY 2020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B8F888-BC0D-4B85-872E-7D8EA1DA6B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72" y="1486490"/>
            <a:ext cx="3304540" cy="24377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70143A-5727-402B-AF06-516179344356}"/>
              </a:ext>
            </a:extLst>
          </p:cNvPr>
          <p:cNvSpPr txBox="1"/>
          <p:nvPr/>
        </p:nvSpPr>
        <p:spPr>
          <a:xfrm>
            <a:off x="560606" y="3284086"/>
            <a:ext cx="3304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5,625 gpd – Mashpee – TN 3 mg/L - 2006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2B366B-CAF9-457E-B295-191C84929A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069" y="1031922"/>
            <a:ext cx="3691972" cy="27689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BB2B9F-6471-426C-9FD8-7F18037E7DCA}"/>
              </a:ext>
            </a:extLst>
          </p:cNvPr>
          <p:cNvSpPr txBox="1"/>
          <p:nvPr/>
        </p:nvSpPr>
        <p:spPr>
          <a:xfrm>
            <a:off x="4780851" y="3236373"/>
            <a:ext cx="3691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45,000 gpd – Malibu, CA TN  3 mg/L - 2007</a:t>
            </a:r>
          </a:p>
        </p:txBody>
      </p:sp>
    </p:spTree>
    <p:extLst>
      <p:ext uri="{BB962C8B-B14F-4D97-AF65-F5344CB8AC3E}">
        <p14:creationId xmlns:p14="http://schemas.microsoft.com/office/powerpoint/2010/main" val="333906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654C1DB-088B-CE70-0543-78030EB2C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50" y="1212641"/>
            <a:ext cx="3689173" cy="25562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86DFA3-3FC2-B3F7-84E8-F3B5D04515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488"/>
          <a:stretch/>
        </p:blipFill>
        <p:spPr>
          <a:xfrm>
            <a:off x="6312486" y="2228147"/>
            <a:ext cx="2527808" cy="18726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94407C-B1CB-276B-45B9-F84C047E3F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3237" y="4287026"/>
            <a:ext cx="2076450" cy="17430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34DAA5-EEA3-5761-893B-E18E5FC52D9F}"/>
              </a:ext>
            </a:extLst>
          </p:cNvPr>
          <p:cNvSpPr txBox="1"/>
          <p:nvPr/>
        </p:nvSpPr>
        <p:spPr>
          <a:xfrm>
            <a:off x="997143" y="876900"/>
            <a:ext cx="326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Sudbury Crossing – 9,600 gpd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673F26-1491-D698-4BBD-5784AA9E9B47}"/>
              </a:ext>
            </a:extLst>
          </p:cNvPr>
          <p:cNvSpPr txBox="1"/>
          <p:nvPr/>
        </p:nvSpPr>
        <p:spPr>
          <a:xfrm>
            <a:off x="5811496" y="1570851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Southampton NY</a:t>
            </a:r>
          </a:p>
          <a:p>
            <a:r>
              <a:rPr lang="en-US" sz="1800" dirty="0"/>
              <a:t> Condominiums – 11,900 gpd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71A915-63C8-6887-D912-0C4E3197714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2221" r="14492"/>
          <a:stretch>
            <a:fillRect/>
          </a:stretch>
        </p:blipFill>
        <p:spPr>
          <a:xfrm>
            <a:off x="1936441" y="4616413"/>
            <a:ext cx="4173802" cy="20578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8EAF30-0389-6EF7-AA47-726D8FB28D25}"/>
              </a:ext>
            </a:extLst>
          </p:cNvPr>
          <p:cNvSpPr txBox="1"/>
          <p:nvPr/>
        </p:nvSpPr>
        <p:spPr>
          <a:xfrm>
            <a:off x="1824101" y="4225152"/>
            <a:ext cx="2758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Granby, MA – 17,700 gpd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883E2F-4212-2CDA-F68F-2021C4FB63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378" y="4882258"/>
            <a:ext cx="1609723" cy="1526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8D3DA5-00C7-74BD-98D1-7B1BDF0296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2083" y="1212641"/>
            <a:ext cx="1822268" cy="243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14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433CA3-8349-A7DC-0104-F6979008E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451" y="1843769"/>
            <a:ext cx="2938101" cy="23384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983671-4875-2023-1057-0F5B96AFF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00" y="4637133"/>
            <a:ext cx="2490281" cy="18774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205548-B2E5-049B-009C-FB40212B4419}"/>
              </a:ext>
            </a:extLst>
          </p:cNvPr>
          <p:cNvSpPr txBox="1"/>
          <p:nvPr/>
        </p:nvSpPr>
        <p:spPr>
          <a:xfrm>
            <a:off x="1049608" y="1264258"/>
            <a:ext cx="1447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Harvard, MA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1F846F-C47E-1EA2-BBFC-B2A8592E75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3908" t="18436" r="1887" b="28621"/>
          <a:stretch/>
        </p:blipFill>
        <p:spPr>
          <a:xfrm>
            <a:off x="3500250" y="1753849"/>
            <a:ext cx="2410910" cy="31056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56490D-7D20-5843-5147-1B0AAEC189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5237" y="5169331"/>
            <a:ext cx="1533525" cy="9715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2A7DEE-A1CD-2DBA-4AC8-F697D423968D}"/>
              </a:ext>
            </a:extLst>
          </p:cNvPr>
          <p:cNvSpPr txBox="1"/>
          <p:nvPr/>
        </p:nvSpPr>
        <p:spPr>
          <a:xfrm>
            <a:off x="3785053" y="1382031"/>
            <a:ext cx="1573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Westfield, MA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AC4473-EA80-EB0A-C719-A4D64C1A5A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367" t="10824" r="12975" b="30718"/>
          <a:stretch/>
        </p:blipFill>
        <p:spPr>
          <a:xfrm>
            <a:off x="6286268" y="2162262"/>
            <a:ext cx="2490281" cy="28270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79650A-76FC-8DF3-696B-839162A89976}"/>
              </a:ext>
            </a:extLst>
          </p:cNvPr>
          <p:cNvSpPr txBox="1"/>
          <p:nvPr/>
        </p:nvSpPr>
        <p:spPr>
          <a:xfrm>
            <a:off x="6647327" y="1633590"/>
            <a:ext cx="1518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Wellfleet, MA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5A8B34-EFC0-BA9D-2FF2-F8607B82C0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2773" y="5079132"/>
            <a:ext cx="1223303" cy="152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502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7BDB14-2F71-E965-BAD7-299632728EF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943" y="1956749"/>
            <a:ext cx="2887681" cy="19710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AB4E0E-9768-49CA-DAC9-B25DC6EB95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37"/>
          <a:stretch/>
        </p:blipFill>
        <p:spPr>
          <a:xfrm>
            <a:off x="3830473" y="4071808"/>
            <a:ext cx="2123367" cy="25335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B60DB1-9A82-31EB-1F10-429790719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5409" y="2560948"/>
            <a:ext cx="2598278" cy="20392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01DDD0-584C-A0A7-CF2D-E3D904A52A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5156" y="4846389"/>
            <a:ext cx="2338785" cy="16287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DCD85F-76B1-6A44-3CE5-9BD0D4172FAF}"/>
              </a:ext>
            </a:extLst>
          </p:cNvPr>
          <p:cNvSpPr txBox="1"/>
          <p:nvPr/>
        </p:nvSpPr>
        <p:spPr>
          <a:xfrm>
            <a:off x="3947975" y="1515409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Mashpee, MA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070657-68C9-8F27-5A3D-F952DA288958}"/>
              </a:ext>
            </a:extLst>
          </p:cNvPr>
          <p:cNvSpPr txBox="1"/>
          <p:nvPr/>
        </p:nvSpPr>
        <p:spPr>
          <a:xfrm>
            <a:off x="6915366" y="2130127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Eastham, MA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6D5C29-643C-45CA-0632-25DF3E82AC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398" y="3819454"/>
            <a:ext cx="1562194" cy="26557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57E1EF-FA68-CE79-5B62-5F7DFED7D1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833" y="1559192"/>
            <a:ext cx="2811325" cy="21143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52348D-0550-7AE9-C901-6F5B6B3A1A17}"/>
              </a:ext>
            </a:extLst>
          </p:cNvPr>
          <p:cNvSpPr txBox="1"/>
          <p:nvPr/>
        </p:nvSpPr>
        <p:spPr>
          <a:xfrm>
            <a:off x="1032346" y="1146077"/>
            <a:ext cx="1265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Malibu, CA</a:t>
            </a:r>
          </a:p>
        </p:txBody>
      </p:sp>
    </p:spTree>
    <p:extLst>
      <p:ext uri="{BB962C8B-B14F-4D97-AF65-F5344CB8AC3E}">
        <p14:creationId xmlns:p14="http://schemas.microsoft.com/office/powerpoint/2010/main" val="4132763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C673F-58CA-8D0B-EDA4-C6947A7B9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21351"/>
          </a:xfrm>
        </p:spPr>
        <p:txBody>
          <a:bodyPr>
            <a:normAutofit fontScale="90000"/>
          </a:bodyPr>
          <a:lstStyle/>
          <a:p>
            <a:r>
              <a:rPr lang="en-US" dirty="0"/>
              <a:t>PRB Installations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7117D2-0F13-D1E2-6720-D81BD1A45B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63"/>
          <a:stretch/>
        </p:blipFill>
        <p:spPr bwMode="auto">
          <a:xfrm>
            <a:off x="457200" y="1059679"/>
            <a:ext cx="3175635" cy="30337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A3D190-D016-4533-9B14-80F45D4F34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317" y="1344499"/>
            <a:ext cx="3695700" cy="22586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C4D27F-2265-9DF4-55CA-2C3FFE9B2B35}"/>
              </a:ext>
            </a:extLst>
          </p:cNvPr>
          <p:cNvSpPr txBox="1"/>
          <p:nvPr/>
        </p:nvSpPr>
        <p:spPr>
          <a:xfrm>
            <a:off x="3794332" y="1005945"/>
            <a:ext cx="4892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Southampton NY – Projects Net Positive N Removal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DC60BD-D5E0-5FE0-3BD9-DAE396154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18" y="4093437"/>
            <a:ext cx="2774832" cy="27860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5BFDAA-293B-E57B-D6A4-EECC4F052A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3047" y="4252526"/>
            <a:ext cx="4040820" cy="20286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AD4888-71B9-7DBF-FEB0-5108195AA2AD}"/>
              </a:ext>
            </a:extLst>
          </p:cNvPr>
          <p:cNvSpPr txBox="1"/>
          <p:nvPr/>
        </p:nvSpPr>
        <p:spPr>
          <a:xfrm>
            <a:off x="3824814" y="3942419"/>
            <a:ext cx="4892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Ashford CT – 99+% NO</a:t>
            </a:r>
            <a:r>
              <a:rPr lang="en-US" sz="1600" baseline="-25000" dirty="0"/>
              <a:t>3</a:t>
            </a:r>
            <a:r>
              <a:rPr lang="en-US" sz="1600" dirty="0"/>
              <a:t>-N Removal</a:t>
            </a:r>
          </a:p>
        </p:txBody>
      </p:sp>
    </p:spTree>
    <p:extLst>
      <p:ext uri="{BB962C8B-B14F-4D97-AF65-F5344CB8AC3E}">
        <p14:creationId xmlns:p14="http://schemas.microsoft.com/office/powerpoint/2010/main" val="3026876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C673F-58CA-8D0B-EDA4-C6947A7B9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832" y="383565"/>
            <a:ext cx="3174763" cy="721351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rPr>
              <a:t>PRB Installation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C4D27F-2265-9DF4-55CA-2C3FFE9B2B35}"/>
              </a:ext>
            </a:extLst>
          </p:cNvPr>
          <p:cNvSpPr txBox="1"/>
          <p:nvPr/>
        </p:nvSpPr>
        <p:spPr>
          <a:xfrm>
            <a:off x="341832" y="1104916"/>
            <a:ext cx="4892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Waquoit Bay – Falmouth - 2005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AEB027-F8BA-AE7F-823B-8B8CAD4896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6" t="778"/>
          <a:stretch/>
        </p:blipFill>
        <p:spPr>
          <a:xfrm rot="5400000">
            <a:off x="4453521" y="-612489"/>
            <a:ext cx="3757825" cy="5486401"/>
          </a:xfrm>
          <a:prstGeom prst="rect">
            <a:avLst/>
          </a:prstGeom>
        </p:spPr>
      </p:pic>
      <p:pic>
        <p:nvPicPr>
          <p:cNvPr id="14" name="Picture 13" descr="A graph of different types of water quality&#10;&#10;Description automatically generated with medium confidence">
            <a:extLst>
              <a:ext uri="{FF2B5EF4-FFF2-40B4-BE49-F238E27FC236}">
                <a16:creationId xmlns:a16="http://schemas.microsoft.com/office/drawing/2014/main" id="{FCBBA8FF-E4A4-8EF5-7A71-0EE0114786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96" y="2866299"/>
            <a:ext cx="5165731" cy="39917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F2DA962-B182-5DB3-811C-BACF630854CC}"/>
              </a:ext>
            </a:extLst>
          </p:cNvPr>
          <p:cNvSpPr txBox="1"/>
          <p:nvPr/>
        </p:nvSpPr>
        <p:spPr>
          <a:xfrm>
            <a:off x="5647346" y="4419260"/>
            <a:ext cx="32060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Where viable, PRBs can be significantly less expensive than wastewater treatment for N removal.</a:t>
            </a:r>
          </a:p>
        </p:txBody>
      </p:sp>
    </p:spTree>
    <p:extLst>
      <p:ext uri="{BB962C8B-B14F-4D97-AF65-F5344CB8AC3E}">
        <p14:creationId xmlns:p14="http://schemas.microsoft.com/office/powerpoint/2010/main" val="2062986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6138FB-AC06-431B-A4B2-697AB3802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44800" cy="1468398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AC0D4940-3F6A-4FF1-9154-E19164C43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386" y="4566054"/>
            <a:ext cx="3778097" cy="177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">
            <a:extLst>
              <a:ext uri="{FF2B5EF4-FFF2-40B4-BE49-F238E27FC236}">
                <a16:creationId xmlns:a16="http://schemas.microsoft.com/office/drawing/2014/main" id="{28FB8123-F61A-437A-9C5E-5538EEF99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4183" y="2438400"/>
            <a:ext cx="528966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folHlink"/>
                </a:solidFill>
                <a:latin typeface="Comic Sans MS" pitchFamily="66" charset="0"/>
              </a:rPr>
              <a:t>Thank you for your attention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 b="1" dirty="0">
              <a:solidFill>
                <a:schemeClr val="folHlink"/>
              </a:solidFill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folHlink"/>
                </a:solidFill>
                <a:latin typeface="Comic Sans MS" pitchFamily="66" charset="0"/>
              </a:rPr>
              <a:t>Pio Lombardo, P.E.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52A95574-9C95-4A70-8913-B06B8CA926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24200" y="0"/>
            <a:ext cx="4812935" cy="609600"/>
          </a:xfrm>
          <a:noFill/>
          <a:ln/>
        </p:spPr>
        <p:txBody>
          <a:bodyPr anchor="ctr">
            <a:normAutofit fontScale="90000"/>
          </a:bodyPr>
          <a:lstStyle/>
          <a:p>
            <a:br>
              <a:rPr lang="en-US" altLang="en-US" dirty="0">
                <a:latin typeface="Book Antiqua" pitchFamily="18" charset="0"/>
              </a:rPr>
            </a:br>
            <a:r>
              <a:rPr lang="en-US" dirty="0"/>
              <a:t>Questions / Discussion</a:t>
            </a:r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1297894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694684-6BDF-4443-BAE8-0A562C57935F}"/>
              </a:ext>
            </a:extLst>
          </p:cNvPr>
          <p:cNvSpPr/>
          <p:nvPr/>
        </p:nvSpPr>
        <p:spPr>
          <a:xfrm>
            <a:off x="381000" y="797511"/>
            <a:ext cx="845820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b="1" u="sng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Wastewater Quality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b="1" u="sng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Total Nitrogen 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~ 65 mg/L - 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Residential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(Organic N + ammonia)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 g/day – person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	 			12 </a:t>
            </a:r>
            <a:r>
              <a:rPr lang="en-US" sz="1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lbs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/year -person 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~ 150 mg/L – 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Schools/Office/Retail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~ 80 mg/L – 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Restaurants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baseline="30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i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b="1" u="sng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Nitrogen Removal Mechanisms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1800" b="1" i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Organic Nitrogen   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Ammonia - NH</a:t>
            </a:r>
            <a:r>
              <a:rPr lang="en-US" sz="1800" baseline="-25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800" baseline="30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18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                   </a:t>
            </a:r>
          </a:p>
          <a:p>
            <a:pPr marL="45720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Ammonia NH</a:t>
            </a:r>
            <a:r>
              <a:rPr lang="en-US" sz="1800" baseline="-25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800" baseline="30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Nitrite -NO</a:t>
            </a:r>
            <a:r>
              <a:rPr lang="en-US" sz="1800" baseline="-25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baseline="30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+ H</a:t>
            </a:r>
            <a:r>
              <a:rPr lang="en-US" sz="1800" baseline="30000" dirty="0"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+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Nitrate N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800" baseline="-25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800" baseline="30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 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800" dirty="0"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Nitrification</a:t>
            </a:r>
          </a:p>
          <a:p>
            <a:pPr marL="457200" marR="0" algn="just">
              <a:spcBef>
                <a:spcPts val="0"/>
              </a:spcBef>
              <a:spcAft>
                <a:spcPts val="0"/>
              </a:spcAft>
            </a:pPr>
            <a:endParaRPr lang="en-US" sz="1800" baseline="30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45720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Nitrate N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800" baseline="-25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800" baseline="30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1800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Nitrogen Gas (N</a:t>
            </a:r>
            <a:r>
              <a:rPr lang="en-US" sz="1800" i="1" baseline="-25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                                 </a:t>
            </a:r>
            <a:r>
              <a:rPr lang="en-US" sz="1800" dirty="0"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Denitrification</a:t>
            </a:r>
          </a:p>
          <a:p>
            <a:pPr marL="457200" marR="0" algn="just">
              <a:spcBef>
                <a:spcPts val="0"/>
              </a:spcBef>
              <a:spcAft>
                <a:spcPts val="0"/>
              </a:spcAft>
            </a:pPr>
            <a:endParaRPr lang="en-US" sz="1800" i="1" baseline="30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/>
              <a:t>    </a:t>
            </a:r>
            <a:endParaRPr lang="en-US" sz="1800" i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835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ChangeArrowheads="1"/>
          </p:cNvSpPr>
          <p:nvPr/>
        </p:nvSpPr>
        <p:spPr bwMode="auto">
          <a:xfrm>
            <a:off x="228600" y="228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br>
              <a:rPr lang="en-US" sz="1800">
                <a:solidFill>
                  <a:schemeClr val="tx2"/>
                </a:solidFill>
              </a:rPr>
            </a:br>
            <a:endParaRPr lang="en-US" b="1">
              <a:solidFill>
                <a:schemeClr val="tx2"/>
              </a:solidFill>
            </a:endParaRPr>
          </a:p>
        </p:txBody>
      </p:sp>
      <p:sp>
        <p:nvSpPr>
          <p:cNvPr id="300037" name="Rectangle 5"/>
          <p:cNvSpPr>
            <a:spLocks noChangeArrowheads="1"/>
          </p:cNvSpPr>
          <p:nvPr/>
        </p:nvSpPr>
        <p:spPr bwMode="auto">
          <a:xfrm>
            <a:off x="381000" y="228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endParaRPr lang="en-US" sz="2800">
              <a:solidFill>
                <a:schemeClr val="tx2"/>
              </a:solidFill>
            </a:endParaRPr>
          </a:p>
        </p:txBody>
      </p:sp>
      <p:sp>
        <p:nvSpPr>
          <p:cNvPr id="300038" name="Rectangle 6"/>
          <p:cNvSpPr>
            <a:spLocks noChangeArrowheads="1"/>
          </p:cNvSpPr>
          <p:nvPr/>
        </p:nvSpPr>
        <p:spPr bwMode="auto">
          <a:xfrm>
            <a:off x="838200" y="2057400"/>
            <a:ext cx="5054600" cy="92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533400" indent="-5334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Char char="§"/>
            </a:pPr>
            <a:endParaRPr lang="en-US" dirty="0">
              <a:solidFill>
                <a:srgbClr val="0000FF"/>
              </a:solidFill>
              <a:cs typeface="Tahoma" pitchFamily="34" charset="0"/>
            </a:endParaRPr>
          </a:p>
          <a:p>
            <a:pPr marL="533400" indent="-5334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Char char="§"/>
            </a:pPr>
            <a:endParaRPr lang="en-US" dirty="0">
              <a:solidFill>
                <a:srgbClr val="0000FF"/>
              </a:solidFill>
              <a:cs typeface="Tahoma" pitchFamily="34" charset="0"/>
            </a:endParaRPr>
          </a:p>
          <a:p>
            <a:pPr marL="533400" indent="-5334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Char char="§"/>
            </a:pPr>
            <a:endParaRPr lang="en-US" dirty="0">
              <a:solidFill>
                <a:srgbClr val="0000FF"/>
              </a:solidFill>
              <a:cs typeface="Tahoma" pitchFamily="34" charset="0"/>
            </a:endParaRPr>
          </a:p>
          <a:p>
            <a:pPr marL="533400" indent="-5334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Char char="§"/>
            </a:pPr>
            <a:endParaRPr lang="en-US" dirty="0">
              <a:solidFill>
                <a:srgbClr val="0000FF"/>
              </a:solidFill>
              <a:cs typeface="Tahoma" pitchFamily="34" charset="0"/>
            </a:endParaRPr>
          </a:p>
          <a:p>
            <a:pPr marL="533400" indent="-533400">
              <a:spcBef>
                <a:spcPct val="50000"/>
              </a:spcBef>
              <a:buClr>
                <a:schemeClr val="folHlink"/>
              </a:buClr>
              <a:buSzPct val="60000"/>
            </a:pPr>
            <a:endParaRPr lang="en-US" baseline="300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300048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Nitrex™  </a:t>
            </a:r>
            <a:r>
              <a:rPr lang="en-US" sz="2000" dirty="0"/>
              <a:t>Technology for Nitrogen Removal – since 2000</a:t>
            </a:r>
          </a:p>
        </p:txBody>
      </p:sp>
      <p:sp>
        <p:nvSpPr>
          <p:cNvPr id="2" name="Rectangle 1"/>
          <p:cNvSpPr/>
          <p:nvPr/>
        </p:nvSpPr>
        <p:spPr>
          <a:xfrm>
            <a:off x="446909" y="2701257"/>
            <a:ext cx="8493760" cy="3373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chemeClr val="tx1"/>
                </a:solidFill>
              </a:rPr>
              <a:t>*Operating Projects of Nitrex technology for Nitrogen removal in MA, CT, NY, RI, MD, VA, NC, FL, AZ, CA, OR, UT &amp; MT–since 2000</a:t>
            </a:r>
          </a:p>
          <a:p>
            <a:pPr marL="800100" lvl="1" indent="-342900" eaLnBrk="1" hangingPunct="1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Very low energy use.  No aeration.  Treatment system cannot be shut off.  Oxygen provided by spraying water over media.</a:t>
            </a:r>
          </a:p>
          <a:p>
            <a:pPr marL="800100" lvl="1" indent="-342900" eaLnBrk="1" hangingPunct="1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Can be completely gravity at sites with sufficient slope and land area</a:t>
            </a:r>
          </a:p>
          <a:p>
            <a:pPr marL="800100" lvl="1" indent="-342900" eaLnBrk="1" hangingPunct="1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Sludge (in addition to Septic Tank) – no need for removal for 20++ years</a:t>
            </a:r>
          </a:p>
          <a:p>
            <a:pPr marL="800100" lvl="1" indent="-342900" eaLnBrk="1" hangingPunct="1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Electricity solely for periodic pump use – 110 kwhr/year</a:t>
            </a:r>
          </a:p>
          <a:p>
            <a:pPr marL="800100" lvl="1" indent="-342900" eaLnBrk="1" hangingPunct="1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Professional Engineer Guaranteed to achieve TN &lt; 10 mg/L, Averaging 3 mg/L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6E5D59-ABD1-495A-B778-048C48916863}"/>
              </a:ext>
            </a:extLst>
          </p:cNvPr>
          <p:cNvSpPr txBox="1"/>
          <p:nvPr/>
        </p:nvSpPr>
        <p:spPr>
          <a:xfrm>
            <a:off x="3236985" y="1070402"/>
            <a:ext cx="5311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Simplified Process Flow Diagram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11A945-F8C4-4CC4-96C4-5BF483E45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22" y="0"/>
            <a:ext cx="2844800" cy="1468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18BF5D-03F0-4D6C-81AC-2E2593C194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2808" y="1423858"/>
            <a:ext cx="4572000" cy="93345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6138FB-AC06-431B-A4B2-697AB3802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79" y="0"/>
            <a:ext cx="2844800" cy="14683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AD8F5C-0F7B-497D-8378-0FEFB60E99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8380" y="2246779"/>
            <a:ext cx="4043937" cy="2452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5E7F23-B175-48C4-8528-D352E8AD8A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520" y="167877"/>
            <a:ext cx="3390486" cy="19464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0085DE-40F6-E9D3-E03D-BA7E29D11834}"/>
              </a:ext>
            </a:extLst>
          </p:cNvPr>
          <p:cNvSpPr txBox="1"/>
          <p:nvPr/>
        </p:nvSpPr>
        <p:spPr>
          <a:xfrm>
            <a:off x="2852257" y="612396"/>
            <a:ext cx="755009" cy="7466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BB9AC2-97D4-029D-F24F-E934FC21E3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135" y="1603174"/>
            <a:ext cx="3905855" cy="14683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032ABD-E0B5-9307-2888-65D5BDE961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972" y="3206348"/>
            <a:ext cx="2430574" cy="16824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A59ACB-44AA-B479-030C-506E6820C0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135" y="5023537"/>
            <a:ext cx="6998815" cy="1713124"/>
          </a:xfrm>
          <a:prstGeom prst="rect">
            <a:avLst/>
          </a:prstGeom>
        </p:spPr>
      </p:pic>
      <p:sp>
        <p:nvSpPr>
          <p:cNvPr id="7" name="Double Bracket 6">
            <a:extLst>
              <a:ext uri="{FF2B5EF4-FFF2-40B4-BE49-F238E27FC236}">
                <a16:creationId xmlns:a16="http://schemas.microsoft.com/office/drawing/2014/main" id="{2B293C12-C7F5-67A2-9905-A19C2B370F7D}"/>
              </a:ext>
            </a:extLst>
          </p:cNvPr>
          <p:cNvSpPr/>
          <p:nvPr/>
        </p:nvSpPr>
        <p:spPr bwMode="auto">
          <a:xfrm>
            <a:off x="4811282" y="4512179"/>
            <a:ext cx="3837062" cy="187240"/>
          </a:xfrm>
          <a:prstGeom prst="bracketPair">
            <a:avLst/>
          </a:prstGeom>
          <a:noFill/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247AD6E-3321-2EF8-16C6-127ECAA80590}"/>
              </a:ext>
            </a:extLst>
          </p:cNvPr>
          <p:cNvCxnSpPr/>
          <p:nvPr/>
        </p:nvCxnSpPr>
        <p:spPr bwMode="auto">
          <a:xfrm>
            <a:off x="4871103" y="4512179"/>
            <a:ext cx="3708875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F4457CF-65CD-F98A-29CD-7BEC46EA7EAB}"/>
              </a:ext>
            </a:extLst>
          </p:cNvPr>
          <p:cNvCxnSpPr/>
          <p:nvPr/>
        </p:nvCxnSpPr>
        <p:spPr bwMode="auto">
          <a:xfrm>
            <a:off x="4811282" y="4706540"/>
            <a:ext cx="3837062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7719571E-D3BA-BE09-24EC-AC9A228DF9C0}"/>
              </a:ext>
            </a:extLst>
          </p:cNvPr>
          <p:cNvSpPr/>
          <p:nvPr/>
        </p:nvSpPr>
        <p:spPr bwMode="auto">
          <a:xfrm>
            <a:off x="7318950" y="212085"/>
            <a:ext cx="1158478" cy="400311"/>
          </a:xfrm>
          <a:prstGeom prst="ellipse">
            <a:avLst/>
          </a:prstGeom>
          <a:solidFill>
            <a:schemeClr val="accent1">
              <a:alpha val="15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882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74A082-59F1-A7FD-D062-C4ACDFB072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564" r="17162"/>
          <a:stretch/>
        </p:blipFill>
        <p:spPr>
          <a:xfrm>
            <a:off x="457201" y="18948"/>
            <a:ext cx="4550635" cy="650072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F295A53-C800-75C8-7085-AED19FF8D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8212" y="338328"/>
            <a:ext cx="3328587" cy="1593022"/>
          </a:xfrm>
        </p:spPr>
        <p:txBody>
          <a:bodyPr>
            <a:normAutofit/>
          </a:bodyPr>
          <a:lstStyle/>
          <a:p>
            <a:r>
              <a:rPr lang="en-US" sz="2400" b="1" i="0" dirty="0">
                <a:solidFill>
                  <a:srgbClr val="141414"/>
                </a:solidFill>
                <a:effectLst/>
                <a:latin typeface="Noto Sans VF"/>
              </a:rPr>
              <a:t>MassDEP - Best Available Nitrogen Reducing Technologies</a:t>
            </a:r>
            <a:br>
              <a:rPr lang="en-US" sz="2400" b="1" i="0" dirty="0">
                <a:solidFill>
                  <a:srgbClr val="141414"/>
                </a:solidFill>
                <a:effectLst/>
                <a:latin typeface="Noto Sans VF"/>
              </a:rPr>
            </a:br>
            <a:endParaRPr lang="en-US" sz="24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63DE8CE-1580-422F-326C-4DECB13CC6D2}"/>
              </a:ext>
            </a:extLst>
          </p:cNvPr>
          <p:cNvCxnSpPr/>
          <p:nvPr/>
        </p:nvCxnSpPr>
        <p:spPr>
          <a:xfrm flipH="1">
            <a:off x="3409772" y="2931207"/>
            <a:ext cx="922946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24837C8C-B1DE-DE87-0EC2-9ABDD0E66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014" y="1734796"/>
            <a:ext cx="4219092" cy="252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16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3053593" y="127000"/>
            <a:ext cx="5891970" cy="771525"/>
          </a:xfrm>
        </p:spPr>
        <p:txBody>
          <a:bodyPr/>
          <a:lstStyle/>
          <a:p>
            <a:r>
              <a:rPr lang="en-US" dirty="0"/>
              <a:t>O&amp;M Requirements &amp; Costs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7E7ADF-3300-450D-BBEE-06B75C7D3411}"/>
              </a:ext>
            </a:extLst>
          </p:cNvPr>
          <p:cNvSpPr txBox="1"/>
          <p:nvPr/>
        </p:nvSpPr>
        <p:spPr>
          <a:xfrm>
            <a:off x="478172" y="1824362"/>
            <a:ext cx="853999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Consistent performance even with seasonal use – tested at MASSTC in 2002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Min. Operator visits - 1 year</a:t>
            </a:r>
          </a:p>
          <a:p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Costs – Single family, 3-4 bedroom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Equipment costs $21,900 - $24,000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Installed costs – site specific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O&amp;M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Electricity (110 kwhr/yr)		$  30 – 50+/yr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Total O&amp;M Costs w/o sampling		$250/yr</a:t>
            </a:r>
          </a:p>
          <a:p>
            <a:pPr lvl="2"/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Mass DEP required O&amp;M sampling with O&amp;M</a:t>
            </a:r>
          </a:p>
          <a:p>
            <a:pPr marL="2171700" lvl="4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Years 1 – 3	 	$1,950</a:t>
            </a:r>
          </a:p>
          <a:p>
            <a:pPr marL="2171700" lvl="4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Year 4+		$   650</a:t>
            </a:r>
          </a:p>
          <a:p>
            <a:pPr lvl="3"/>
            <a:r>
              <a:rPr lang="en-US" sz="2000" b="1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63E20F-29D3-4E8E-9705-279B6B26D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11" y="87365"/>
            <a:ext cx="2844800" cy="146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792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ChangeArrowheads="1"/>
          </p:cNvSpPr>
          <p:nvPr/>
        </p:nvSpPr>
        <p:spPr bwMode="auto">
          <a:xfrm>
            <a:off x="228600" y="228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br>
              <a:rPr lang="en-US" sz="1800">
                <a:solidFill>
                  <a:schemeClr val="tx2"/>
                </a:solidFill>
              </a:rPr>
            </a:br>
            <a:endParaRPr lang="en-US" b="1">
              <a:solidFill>
                <a:schemeClr val="tx2"/>
              </a:solidFill>
            </a:endParaRPr>
          </a:p>
        </p:txBody>
      </p:sp>
      <p:sp>
        <p:nvSpPr>
          <p:cNvPr id="300037" name="Rectangle 5"/>
          <p:cNvSpPr>
            <a:spLocks noChangeArrowheads="1"/>
          </p:cNvSpPr>
          <p:nvPr/>
        </p:nvSpPr>
        <p:spPr bwMode="auto">
          <a:xfrm>
            <a:off x="381000" y="228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endParaRPr lang="en-US" sz="2800">
              <a:solidFill>
                <a:schemeClr val="tx2"/>
              </a:solidFill>
            </a:endParaRPr>
          </a:p>
        </p:txBody>
      </p:sp>
      <p:sp>
        <p:nvSpPr>
          <p:cNvPr id="300048" name="Rectangle 16"/>
          <p:cNvSpPr>
            <a:spLocks noGrp="1" noChangeArrowheads="1"/>
          </p:cNvSpPr>
          <p:nvPr>
            <p:ph type="title"/>
          </p:nvPr>
        </p:nvSpPr>
        <p:spPr>
          <a:xfrm>
            <a:off x="3117799" y="114416"/>
            <a:ext cx="5707419" cy="771525"/>
          </a:xfrm>
        </p:spPr>
        <p:txBody>
          <a:bodyPr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Nitrogen Removal for larger Title 5 and Groundwater Discharge Systems</a:t>
            </a:r>
          </a:p>
        </p:txBody>
      </p:sp>
      <p:sp>
        <p:nvSpPr>
          <p:cNvPr id="2" name="Rectangle 1"/>
          <p:cNvSpPr/>
          <p:nvPr/>
        </p:nvSpPr>
        <p:spPr>
          <a:xfrm>
            <a:off x="941664" y="2111675"/>
            <a:ext cx="7950666" cy="2814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SCADA - Treatment system managed by a Programmable Logic Controller (PLC) with internet connection to Engineer + Operator 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Daily reports electronically issued on system wastewater flows and process unit status.  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Alarm conditions are instantaneously sent to the facility operator and engineer with identification of alarm cause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4C5DEA-553B-46FF-B6A2-AE9319302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374"/>
            <a:ext cx="2844800" cy="146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5049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">
            <a:extLst>
              <a:ext uri="{FF2B5EF4-FFF2-40B4-BE49-F238E27FC236}">
                <a16:creationId xmlns:a16="http://schemas.microsoft.com/office/drawing/2014/main" id="{642699D0-64D4-5FF1-715B-5E3B453A1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95" y="83321"/>
            <a:ext cx="8955994" cy="671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189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2937080" y="127000"/>
            <a:ext cx="6008484" cy="804882"/>
          </a:xfrm>
        </p:spPr>
        <p:txBody>
          <a:bodyPr/>
          <a:lstStyle/>
          <a:p>
            <a:r>
              <a:rPr lang="en-US" sz="2400" dirty="0"/>
              <a:t>Representative Installations - Single Family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6138FB-AC06-431B-A4B2-697AB3802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79" y="0"/>
            <a:ext cx="2844800" cy="146839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7CAE9B3-D998-4DB4-AB6E-0A5F7AF6EF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499" y="1388973"/>
            <a:ext cx="5839973" cy="211137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9DC2F34-355A-4FFA-AE5D-135C085C06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499" y="3692244"/>
            <a:ext cx="2867025" cy="23907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EAE6DD9-A41E-4F9A-B118-F137004C1A5F}"/>
              </a:ext>
            </a:extLst>
          </p:cNvPr>
          <p:cNvGrpSpPr>
            <a:grpSpLocks/>
          </p:cNvGrpSpPr>
          <p:nvPr/>
        </p:nvGrpSpPr>
        <p:grpSpPr bwMode="auto">
          <a:xfrm>
            <a:off x="5503891" y="1276102"/>
            <a:ext cx="3543300" cy="2644775"/>
            <a:chOff x="5940" y="2801"/>
            <a:chExt cx="5580" cy="416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9734D09-C145-437B-8E80-4543ED2086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" y="2801"/>
              <a:ext cx="5580" cy="4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" name="Canvas 367">
              <a:extLst>
                <a:ext uri="{FF2B5EF4-FFF2-40B4-BE49-F238E27FC236}">
                  <a16:creationId xmlns:a16="http://schemas.microsoft.com/office/drawing/2014/main" id="{1FDC8882-EAF9-4D15-B4F0-4D7021E8622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940" y="2801"/>
              <a:ext cx="5220" cy="3240"/>
              <a:chOff x="6359" y="3787"/>
              <a:chExt cx="3368" cy="2102"/>
            </a:xfrm>
          </p:grpSpPr>
          <p:sp>
            <p:nvSpPr>
              <p:cNvPr id="17" name="AutoShape 368">
                <a:extLst>
                  <a:ext uri="{FF2B5EF4-FFF2-40B4-BE49-F238E27FC236}">
                    <a16:creationId xmlns:a16="http://schemas.microsoft.com/office/drawing/2014/main" id="{9EDAE39D-7E17-4F7B-A55C-57B025CBC63C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6359" y="3787"/>
                <a:ext cx="3368" cy="2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8" name="Text Box 369">
                <a:extLst>
                  <a:ext uri="{FF2B5EF4-FFF2-40B4-BE49-F238E27FC236}">
                    <a16:creationId xmlns:a16="http://schemas.microsoft.com/office/drawing/2014/main" id="{8CB6D34E-B001-4D10-A47A-C44CBBFD78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75" y="4021"/>
                <a:ext cx="1162" cy="4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Nitrex RMF</a:t>
                </a:r>
                <a:endParaRPr lang="en-US" sz="1100">
                  <a:effectLst/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1100">
                  <a:effectLst/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Text Box 370">
                <a:extLst>
                  <a:ext uri="{FF2B5EF4-FFF2-40B4-BE49-F238E27FC236}">
                    <a16:creationId xmlns:a16="http://schemas.microsoft.com/office/drawing/2014/main" id="{3A274096-425A-4708-9415-D500CB7A529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01" y="4371"/>
                <a:ext cx="928" cy="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Septic Tank</a:t>
                </a:r>
                <a:endParaRPr lang="en-US" sz="1100">
                  <a:effectLst/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Text Box 371">
                <a:extLst>
                  <a:ext uri="{FF2B5EF4-FFF2-40B4-BE49-F238E27FC236}">
                    <a16:creationId xmlns:a16="http://schemas.microsoft.com/office/drawing/2014/main" id="{E4DCE366-E695-4251-9BC2-DD86EAACD4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030" y="4604"/>
                <a:ext cx="697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Nitrex</a:t>
                </a:r>
                <a:r>
                  <a:rPr lang="en-US" sz="1000" b="1" baseline="3000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TM</a:t>
                </a:r>
                <a:endParaRPr lang="en-US" sz="1100">
                  <a:effectLst/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1" name="Line 372">
                <a:extLst>
                  <a:ext uri="{FF2B5EF4-FFF2-40B4-BE49-F238E27FC236}">
                    <a16:creationId xmlns:a16="http://schemas.microsoft.com/office/drawing/2014/main" id="{DC9AE7A5-E9E9-451B-AE62-E64EA323B7EB}"/>
                  </a:ext>
                </a:extLst>
              </p:cNvPr>
              <p:cNvCxnSpPr/>
              <p:nvPr/>
            </p:nvCxnSpPr>
            <p:spPr bwMode="auto">
              <a:xfrm>
                <a:off x="7172" y="4488"/>
                <a:ext cx="116" cy="233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Line 373">
                <a:extLst>
                  <a:ext uri="{FF2B5EF4-FFF2-40B4-BE49-F238E27FC236}">
                    <a16:creationId xmlns:a16="http://schemas.microsoft.com/office/drawing/2014/main" id="{F89E01F2-408E-4CBD-8158-BBC34A5F7E34}"/>
                  </a:ext>
                </a:extLst>
              </p:cNvPr>
              <p:cNvCxnSpPr/>
              <p:nvPr/>
            </p:nvCxnSpPr>
            <p:spPr bwMode="auto">
              <a:xfrm flipH="1">
                <a:off x="8217" y="4604"/>
                <a:ext cx="349" cy="467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Line 374">
                <a:extLst>
                  <a:ext uri="{FF2B5EF4-FFF2-40B4-BE49-F238E27FC236}">
                    <a16:creationId xmlns:a16="http://schemas.microsoft.com/office/drawing/2014/main" id="{0CD25E57-6E57-48AE-A3BC-1F9BE7E1781F}"/>
                  </a:ext>
                </a:extLst>
              </p:cNvPr>
              <p:cNvCxnSpPr/>
              <p:nvPr/>
            </p:nvCxnSpPr>
            <p:spPr bwMode="auto">
              <a:xfrm flipH="1">
                <a:off x="8914" y="4838"/>
                <a:ext cx="465" cy="70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6881A990-0F4E-4DB2-B6AA-D89DDF532D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2444" y="3904074"/>
            <a:ext cx="2952750" cy="2247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E72B83-A956-649E-C86E-77B50D94CDB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8079" b="12284"/>
          <a:stretch>
            <a:fillRect/>
          </a:stretch>
        </p:blipFill>
        <p:spPr>
          <a:xfrm>
            <a:off x="6189860" y="3920877"/>
            <a:ext cx="2449938" cy="220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330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Designs\Blends.pot</Template>
  <TotalTime>14206</TotalTime>
  <Words>607</Words>
  <Application>Microsoft Office PowerPoint</Application>
  <PresentationFormat>On-screen Show (4:3)</PresentationFormat>
  <Paragraphs>93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Arial</vt:lpstr>
      <vt:lpstr>Arial Narrow</vt:lpstr>
      <vt:lpstr>Book Antiqua</vt:lpstr>
      <vt:lpstr>Calibri</vt:lpstr>
      <vt:lpstr>Candara</vt:lpstr>
      <vt:lpstr>Comic Sans MS</vt:lpstr>
      <vt:lpstr>Noto Sans VF</vt:lpstr>
      <vt:lpstr>Symbol</vt:lpstr>
      <vt:lpstr>Tahoma</vt:lpstr>
      <vt:lpstr>Times New Roman</vt:lpstr>
      <vt:lpstr>Wingdings</vt:lpstr>
      <vt:lpstr>Blends</vt:lpstr>
      <vt:lpstr>Waveform</vt:lpstr>
      <vt:lpstr>PowerPoint Presentation</vt:lpstr>
      <vt:lpstr>PowerPoint Presentation</vt:lpstr>
      <vt:lpstr>Nitrex™  Technology for Nitrogen Removal – since 2000</vt:lpstr>
      <vt:lpstr>PowerPoint Presentation</vt:lpstr>
      <vt:lpstr>MassDEP - Best Available Nitrogen Reducing Technologies </vt:lpstr>
      <vt:lpstr>O&amp;M Requirements &amp; Costs </vt:lpstr>
      <vt:lpstr>Nitrogen Removal for larger Title 5 and Groundwater Discharge Systems</vt:lpstr>
      <vt:lpstr>PowerPoint Presentation</vt:lpstr>
      <vt:lpstr>Representative Installations - Single Family</vt:lpstr>
      <vt:lpstr>Larger Flows- Neighborhood Systems + PRB Representative Installations</vt:lpstr>
      <vt:lpstr>PowerPoint Presentation</vt:lpstr>
      <vt:lpstr>PowerPoint Presentation</vt:lpstr>
      <vt:lpstr>PowerPoint Presentation</vt:lpstr>
      <vt:lpstr>PRB Installations</vt:lpstr>
      <vt:lpstr>PRB Installation</vt:lpstr>
      <vt:lpstr> Questions / Discussion</vt:lpstr>
    </vt:vector>
  </TitlesOfParts>
  <Company>Lombardo Associates,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Joel Groves</dc:creator>
  <cp:lastModifiedBy>Pio Lombardo</cp:lastModifiedBy>
  <cp:revision>447</cp:revision>
  <cp:lastPrinted>2024-09-20T16:59:12Z</cp:lastPrinted>
  <dcterms:created xsi:type="dcterms:W3CDTF">2000-12-06T00:50:59Z</dcterms:created>
  <dcterms:modified xsi:type="dcterms:W3CDTF">2025-09-09T20:16:25Z</dcterms:modified>
</cp:coreProperties>
</file>