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5143500" cx="9144000"/>
  <p:notesSz cx="6858000" cy="9144000"/>
  <p:embeddedFontLst>
    <p:embeddedFont>
      <p:font typeface="Lato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Lato-regular.fntdata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Lato-italic.fntdata"/><Relationship Id="rId12" Type="http://schemas.openxmlformats.org/officeDocument/2006/relationships/slide" Target="slides/slide6.xml"/><Relationship Id="rId34" Type="http://schemas.openxmlformats.org/officeDocument/2006/relationships/font" Target="fonts/Lato-bold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36" Type="http://schemas.openxmlformats.org/officeDocument/2006/relationships/font" Target="fonts/Lato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e3b6fcfdd8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e3b6fcfdd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mins, Alexis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5c3516ab74_0_19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5c3516ab74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5c3516ab74_0_20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5c3516ab74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e3b6fcfdd8_0_78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e3b6fcfdd8_0_7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c3516ab74_0_7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c3516ab74_0_7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5c3516ab74_0_7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5c3516ab74_0_7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5c3516ab74_0_7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5c3516ab74_0_7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5c3516ab74_0_7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5c3516ab74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5c3516ab74_0_7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5c3516ab74_0_7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5c3516ab74_0_7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5c3516ab74_0_7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5c3516ab74_0_7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5c3516ab74_0_7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mins, Alexis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3b6fcfdd8_0_19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e3b6fcfdd8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mins, Alexis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5c3516ab74_0_7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5c3516ab74_0_7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mins, Alexis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5c3516ab74_0_7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5c3516ab74_0_7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mins, Alexis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c3516ab74_0_7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c3516ab74_0_7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mins, Alexis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5c3516ab74_0_7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5c3516ab74_0_7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mins, Alexis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5c3516ab74_0_60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5c3516ab74_0_6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5c3516ab74_0_55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5c3516ab74_0_5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e3b6fcfdd8_0_29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e3b6fcfdd8_0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c3516ab74_0_17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5c3516ab74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5c3516ab74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5c3516ab74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5c3516ab74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5c3516ab74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c3516ab74_0_18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c3516ab74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5c3516ab74_0_19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5c3516ab74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5c3516ab74_0_3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5c3516ab74_0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5c3516ab74_0_4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35c3516ab74_0_4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body"/>
          </p:nvPr>
        </p:nvSpPr>
        <p:spPr>
          <a:xfrm>
            <a:off x="628650" y="1447038"/>
            <a:ext cx="7886700" cy="31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indent="-342900" lvl="1" marL="9144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indent="-323850" lvl="2" marL="1371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indent="-317500" lvl="3" marL="18288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indent="-317500" lvl="4" marL="22860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descr="Tag=AccentColor&#10;Flavor=Light&#10;Target=FillAndLine" id="62" name="Google Shape;62;p14"/>
          <p:cNvSpPr/>
          <p:nvPr/>
        </p:nvSpPr>
        <p:spPr>
          <a:xfrm>
            <a:off x="628649" y="1282446"/>
            <a:ext cx="7886700" cy="20574"/>
          </a:xfrm>
          <a:custGeom>
            <a:rect b="b" l="l" r="r" t="t"/>
            <a:pathLst>
              <a:path extrusionOk="0" fill="none" h="27432" w="1051560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extrusionOk="0" h="27432" w="1051560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dk1"/>
          </a:solidFill>
          <a:ln cap="rnd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" type="body"/>
          </p:nvPr>
        </p:nvSpPr>
        <p:spPr>
          <a:xfrm>
            <a:off x="628650" y="1447038"/>
            <a:ext cx="3886200" cy="31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2" type="body"/>
          </p:nvPr>
        </p:nvSpPr>
        <p:spPr>
          <a:xfrm>
            <a:off x="4629150" y="1447038"/>
            <a:ext cx="3886200" cy="31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8" name="Google Shape;68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9" name="Google Shape;69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descr="Tag=AccentColor&#10;Flavor=Light&#10;Target=FillAndLine" id="70" name="Google Shape;70;p15"/>
          <p:cNvSpPr/>
          <p:nvPr/>
        </p:nvSpPr>
        <p:spPr>
          <a:xfrm>
            <a:off x="628649" y="1282446"/>
            <a:ext cx="7886700" cy="20574"/>
          </a:xfrm>
          <a:custGeom>
            <a:rect b="b" l="l" r="r" t="t"/>
            <a:pathLst>
              <a:path extrusionOk="0" fill="none" h="27432" w="1051560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extrusionOk="0" h="27432" w="1051560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dk1"/>
          </a:solidFill>
          <a:ln cap="rnd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type="title"/>
          </p:nvPr>
        </p:nvSpPr>
        <p:spPr>
          <a:xfrm>
            <a:off x="630936" y="336042"/>
            <a:ext cx="78867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" type="body"/>
          </p:nvPr>
        </p:nvSpPr>
        <p:spPr>
          <a:xfrm>
            <a:off x="630936" y="3737610"/>
            <a:ext cx="7886700" cy="8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 sz="21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4" name="Google Shape;74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descr="Tag=AccentColor&#10;Flavor=Light&#10;Target=FillAndLine" id="77" name="Google Shape;77;p16"/>
          <p:cNvSpPr/>
          <p:nvPr/>
        </p:nvSpPr>
        <p:spPr>
          <a:xfrm>
            <a:off x="628650" y="3552662"/>
            <a:ext cx="3182692" cy="20574"/>
          </a:xfrm>
          <a:custGeom>
            <a:rect b="b" l="l" r="r" t="t"/>
            <a:pathLst>
              <a:path extrusionOk="0" fill="none" h="27432" w="4243589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extrusionOk="0" h="27432" w="4243589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dk1"/>
          </a:solidFill>
          <a:ln cap="rnd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>
            <p:ph type="title"/>
          </p:nvPr>
        </p:nvSpPr>
        <p:spPr>
          <a:xfrm>
            <a:off x="1652778" y="1296162"/>
            <a:ext cx="5836200" cy="254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Arial"/>
              <a:buNone/>
              <a:defRPr sz="59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1" name="Google Shape;81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descr="Tag=AccentColor&#10;Flavor=Light&#10;Target=FillAndLine" id="83" name="Google Shape;83;p17"/>
          <p:cNvSpPr/>
          <p:nvPr/>
        </p:nvSpPr>
        <p:spPr>
          <a:xfrm>
            <a:off x="2980654" y="3845169"/>
            <a:ext cx="3182692" cy="20574"/>
          </a:xfrm>
          <a:custGeom>
            <a:rect b="b" l="l" r="r" t="t"/>
            <a:pathLst>
              <a:path extrusionOk="0" fill="none" h="27432" w="4243589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extrusionOk="0" h="27432" w="4243589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dk1"/>
          </a:solidFill>
          <a:ln cap="rnd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6" name="Google Shape;86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7" name="Google Shape;87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Tag=AccentColor&#10;Flavor=Light&#10;Target=FillAndLine" id="89" name="Google Shape;89;p19"/>
          <p:cNvSpPr/>
          <p:nvPr/>
        </p:nvSpPr>
        <p:spPr>
          <a:xfrm>
            <a:off x="628650" y="3552662"/>
            <a:ext cx="3182692" cy="20574"/>
          </a:xfrm>
          <a:custGeom>
            <a:rect b="b" l="l" r="r" t="t"/>
            <a:pathLst>
              <a:path extrusionOk="0" fill="none" h="27432" w="4243589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extrusionOk="0" h="27432" w="4243589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dk1"/>
          </a:solidFill>
          <a:ln cap="rnd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9"/>
          <p:cNvSpPr txBox="1"/>
          <p:nvPr>
            <p:ph type="ctrTitle"/>
          </p:nvPr>
        </p:nvSpPr>
        <p:spPr>
          <a:xfrm>
            <a:off x="630936" y="336042"/>
            <a:ext cx="7886700" cy="3051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1" name="Google Shape;91;p19"/>
          <p:cNvSpPr txBox="1"/>
          <p:nvPr>
            <p:ph idx="1" type="subTitle"/>
          </p:nvPr>
        </p:nvSpPr>
        <p:spPr>
          <a:xfrm>
            <a:off x="630936" y="3737610"/>
            <a:ext cx="7886700" cy="8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1pPr>
            <a:lvl2pPr lvl="1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" type="body"/>
          </p:nvPr>
        </p:nvSpPr>
        <p:spPr>
          <a:xfrm>
            <a:off x="629841" y="1453896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b="1" sz="2700"/>
            </a:lvl1pPr>
            <a:lvl2pPr indent="-228600" lvl="1" marL="9144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98" name="Google Shape;98;p20"/>
          <p:cNvSpPr txBox="1"/>
          <p:nvPr>
            <p:ph idx="2" type="body"/>
          </p:nvPr>
        </p:nvSpPr>
        <p:spPr>
          <a:xfrm>
            <a:off x="629841" y="2194560"/>
            <a:ext cx="3868500" cy="24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9" name="Google Shape;99;p20"/>
          <p:cNvSpPr txBox="1"/>
          <p:nvPr>
            <p:ph idx="3" type="body"/>
          </p:nvPr>
        </p:nvSpPr>
        <p:spPr>
          <a:xfrm>
            <a:off x="4629150" y="1453896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b="1" sz="2700"/>
            </a:lvl1pPr>
            <a:lvl2pPr indent="-228600" lvl="1" marL="9144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00" name="Google Shape;100;p20"/>
          <p:cNvSpPr txBox="1"/>
          <p:nvPr>
            <p:ph idx="4" type="body"/>
          </p:nvPr>
        </p:nvSpPr>
        <p:spPr>
          <a:xfrm>
            <a:off x="4629150" y="2194560"/>
            <a:ext cx="3887400" cy="24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1" name="Google Shape;101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2" name="Google Shape;102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3" name="Google Shape;103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descr="Tag=AccentColor&#10;Flavor=Light&#10;Target=FillAndLine" id="104" name="Google Shape;104;p20"/>
          <p:cNvSpPr/>
          <p:nvPr/>
        </p:nvSpPr>
        <p:spPr>
          <a:xfrm>
            <a:off x="628649" y="1282446"/>
            <a:ext cx="7886700" cy="20574"/>
          </a:xfrm>
          <a:custGeom>
            <a:rect b="b" l="l" r="r" t="t"/>
            <a:pathLst>
              <a:path extrusionOk="0" fill="none" h="27432" w="1051560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extrusionOk="0" h="27432" w="1051560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dk1"/>
          </a:solidFill>
          <a:ln cap="rnd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/>
          <p:nvPr>
            <p:ph type="title"/>
          </p:nvPr>
        </p:nvSpPr>
        <p:spPr>
          <a:xfrm>
            <a:off x="629841" y="342900"/>
            <a:ext cx="2949000" cy="2571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7" name="Google Shape;107;p21"/>
          <p:cNvSpPr txBox="1"/>
          <p:nvPr>
            <p:ph idx="1" type="body"/>
          </p:nvPr>
        </p:nvSpPr>
        <p:spPr>
          <a:xfrm>
            <a:off x="3977640" y="411480"/>
            <a:ext cx="4540200" cy="407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08" name="Google Shape;108;p21"/>
          <p:cNvSpPr txBox="1"/>
          <p:nvPr>
            <p:ph idx="2" type="body"/>
          </p:nvPr>
        </p:nvSpPr>
        <p:spPr>
          <a:xfrm>
            <a:off x="629841" y="2983230"/>
            <a:ext cx="2949000" cy="15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indent="-228600" lvl="1" marL="9144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09" name="Google Shape;109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0" name="Google Shape;110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descr="Tag=AccentColor&#10;Flavor=Light&#10;Target=FillAndLine" id="112" name="Google Shape;112;p21"/>
          <p:cNvSpPr/>
          <p:nvPr/>
        </p:nvSpPr>
        <p:spPr>
          <a:xfrm rot="5400000">
            <a:off x="2098119" y="2440607"/>
            <a:ext cx="3360420" cy="20574"/>
          </a:xfrm>
          <a:custGeom>
            <a:rect b="b" l="l" r="r" t="t"/>
            <a:pathLst>
              <a:path extrusionOk="0" fill="none" h="27432" w="448056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extrusionOk="0" h="27432" w="448056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dk1"/>
          </a:solidFill>
          <a:ln cap="rnd" cmpd="sng" w="444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/>
          <p:nvPr>
            <p:ph type="title"/>
          </p:nvPr>
        </p:nvSpPr>
        <p:spPr>
          <a:xfrm>
            <a:off x="629841" y="342900"/>
            <a:ext cx="2949000" cy="2571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2"/>
          <p:cNvSpPr/>
          <p:nvPr>
            <p:ph idx="2" type="pic"/>
          </p:nvPr>
        </p:nvSpPr>
        <p:spPr>
          <a:xfrm>
            <a:off x="3977640" y="411480"/>
            <a:ext cx="4540200" cy="40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" name="Google Shape;116;p22"/>
          <p:cNvSpPr txBox="1"/>
          <p:nvPr>
            <p:ph idx="1" type="body"/>
          </p:nvPr>
        </p:nvSpPr>
        <p:spPr>
          <a:xfrm>
            <a:off x="629841" y="2983230"/>
            <a:ext cx="2949000" cy="15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indent="-228600" lvl="1" marL="9144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7" name="Google Shape;117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9" name="Google Shape;119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descr="Tag=AccentColor&#10;Flavor=Light&#10;Target=FillAndLine" id="120" name="Google Shape;120;p22"/>
          <p:cNvSpPr/>
          <p:nvPr/>
        </p:nvSpPr>
        <p:spPr>
          <a:xfrm rot="5400000">
            <a:off x="2098548" y="2440607"/>
            <a:ext cx="3360420" cy="20574"/>
          </a:xfrm>
          <a:custGeom>
            <a:rect b="b" l="l" r="r" t="t"/>
            <a:pathLst>
              <a:path extrusionOk="0" fill="none" h="27432" w="448056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extrusionOk="0" h="27432" w="448056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dk1"/>
          </a:solidFill>
          <a:ln cap="rnd" cmpd="sng" w="444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" name="Google Shape;123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4" name="Google Shape;124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5" name="Google Shape;125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6" name="Google Shape;126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9" name="Google Shape;129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0" name="Google Shape;130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1" name="Google Shape;131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2" name="Google Shape;132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marR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1950" lvl="1" marL="914400" marR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marR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marR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hyperlink" Target="mailto:sbarra@mahb.org" TargetMode="External"/><Relationship Id="rId4" Type="http://schemas.openxmlformats.org/officeDocument/2006/relationships/hyperlink" Target="mailto:awalls@mapublichealth.org" TargetMode="External"/><Relationship Id="rId5" Type="http://schemas.openxmlformats.org/officeDocument/2006/relationships/image" Target="../media/image22.png"/><Relationship Id="rId6" Type="http://schemas.openxmlformats.org/officeDocument/2006/relationships/image" Target="../media/image4.png"/><Relationship Id="rId7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hyperlink" Target="https://malegislature.gov/Committees/Detail/J52" TargetMode="External"/><Relationship Id="rId5" Type="http://schemas.openxmlformats.org/officeDocument/2006/relationships/hyperlink" Target="https://malegislature.gov/Committees/Detail/J18" TargetMode="External"/><Relationship Id="rId6" Type="http://schemas.openxmlformats.org/officeDocument/2006/relationships/hyperlink" Target="https://malegislature.gov/Committees/Detail/J16" TargetMode="External"/><Relationship Id="rId7" Type="http://schemas.openxmlformats.org/officeDocument/2006/relationships/hyperlink" Target="https://malegislature.gov/Committees/Detail/J28" TargetMode="External"/><Relationship Id="rId8" Type="http://schemas.openxmlformats.org/officeDocument/2006/relationships/hyperlink" Target="https://malegislature.gov/Committees/Detail/J39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hyperlink" Target="https://malegislature.gov/Search/FindMyLegislator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/>
          <p:nvPr/>
        </p:nvSpPr>
        <p:spPr>
          <a:xfrm>
            <a:off x="446900" y="2651438"/>
            <a:ext cx="5505000" cy="8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Cheryl Sbarra, MA Association of Health Boards</a:t>
            </a:r>
            <a:endParaRPr sz="2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Alexis Walls, MA Public Health Alliance</a:t>
            </a:r>
            <a:endParaRPr sz="2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MEHA Summit, May 28, 2025</a:t>
            </a:r>
            <a:endParaRPr sz="2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8" name="Google Shape;138;p25"/>
          <p:cNvSpPr txBox="1"/>
          <p:nvPr/>
        </p:nvSpPr>
        <p:spPr>
          <a:xfrm>
            <a:off x="446900" y="1304600"/>
            <a:ext cx="7116600" cy="11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Advocacy 101 for </a:t>
            </a:r>
            <a:endParaRPr b="1" sz="4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Local Public Health</a:t>
            </a:r>
            <a:endParaRPr b="1" sz="4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9" name="Google Shape;13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2100" y="4028262"/>
            <a:ext cx="2464900" cy="97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5" title="MPHA-Logo-Full-Color-Transparent-Landscap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6999" y="3176588"/>
            <a:ext cx="2677002" cy="2676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4"/>
          <p:cNvSpPr txBox="1"/>
          <p:nvPr>
            <p:ph idx="4294967295"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Local Public Health: A Collective Power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1" name="Google Shape;201;p34"/>
          <p:cNvSpPr txBox="1"/>
          <p:nvPr>
            <p:ph idx="4294967295" type="body"/>
          </p:nvPr>
        </p:nvSpPr>
        <p:spPr>
          <a:xfrm>
            <a:off x="628650" y="1447031"/>
            <a:ext cx="6901200" cy="3189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800" u="sng">
                <a:latin typeface="Lato"/>
                <a:ea typeface="Lato"/>
                <a:cs typeface="Lato"/>
                <a:sym typeface="Lato"/>
              </a:rPr>
              <a:t>You see the problem: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 As leaders in public health, you see issues like homelessness, substance use disorder, and mental health issues play out first hand – way before our state leaders do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800" u="sng">
                <a:latin typeface="Lato"/>
                <a:ea typeface="Lato"/>
                <a:cs typeface="Lato"/>
                <a:sym typeface="Lato"/>
              </a:rPr>
              <a:t>You know what works: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 Because of your expertise in local public health, you know the solutions that work best for YOUR community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800" u="sng">
                <a:latin typeface="Lato"/>
                <a:ea typeface="Lato"/>
                <a:cs typeface="Lato"/>
                <a:sym typeface="Lato"/>
              </a:rPr>
              <a:t>More voices, more power: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on their own, one person can make a difference - but adding the weight of municipal public health staff to across the state builds more momentum/credibility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5"/>
          <p:cNvSpPr/>
          <p:nvPr/>
        </p:nvSpPr>
        <p:spPr>
          <a:xfrm>
            <a:off x="491303" y="1276699"/>
            <a:ext cx="2333400" cy="451200"/>
          </a:xfrm>
          <a:prstGeom prst="chevron">
            <a:avLst>
              <a:gd fmla="val 29291" name="adj"/>
            </a:avLst>
          </a:prstGeom>
          <a:solidFill>
            <a:srgbClr val="A3D7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Problem</a:t>
            </a:r>
            <a:endParaRPr b="1" sz="19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7" name="Google Shape;207;p35"/>
          <p:cNvSpPr txBox="1"/>
          <p:nvPr/>
        </p:nvSpPr>
        <p:spPr>
          <a:xfrm>
            <a:off x="300450" y="553388"/>
            <a:ext cx="82089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lang="en" sz="3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Case Study: </a:t>
            </a:r>
            <a:r>
              <a:rPr b="1" lang="en" sz="3800">
                <a:solidFill>
                  <a:srgbClr val="A3D7D9"/>
                </a:solidFill>
                <a:latin typeface="Lato"/>
                <a:ea typeface="Lato"/>
                <a:cs typeface="Lato"/>
                <a:sym typeface="Lato"/>
              </a:rPr>
              <a:t>SAPHE 2.0 Campaign</a:t>
            </a:r>
            <a:endParaRPr b="1" sz="3900">
              <a:solidFill>
                <a:srgbClr val="A3D7D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8" name="Google Shape;208;p35"/>
          <p:cNvSpPr/>
          <p:nvPr/>
        </p:nvSpPr>
        <p:spPr>
          <a:xfrm>
            <a:off x="3116847" y="1276699"/>
            <a:ext cx="2333400" cy="451200"/>
          </a:xfrm>
          <a:prstGeom prst="chevron">
            <a:avLst>
              <a:gd fmla="val 29291" name="adj"/>
            </a:avLst>
          </a:prstGeom>
          <a:solidFill>
            <a:srgbClr val="A3D7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Tactics</a:t>
            </a:r>
            <a:endParaRPr b="1" sz="19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9" name="Google Shape;209;p35"/>
          <p:cNvSpPr/>
          <p:nvPr/>
        </p:nvSpPr>
        <p:spPr>
          <a:xfrm>
            <a:off x="5960154" y="1276699"/>
            <a:ext cx="2333400" cy="451200"/>
          </a:xfrm>
          <a:prstGeom prst="chevron">
            <a:avLst>
              <a:gd fmla="val 29291" name="adj"/>
            </a:avLst>
          </a:prstGeom>
          <a:solidFill>
            <a:srgbClr val="A3D7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Outcomes</a:t>
            </a:r>
            <a:endParaRPr b="1" sz="19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0" name="Google Shape;210;p35"/>
          <p:cNvSpPr txBox="1"/>
          <p:nvPr/>
        </p:nvSpPr>
        <p:spPr>
          <a:xfrm>
            <a:off x="493475" y="1727831"/>
            <a:ext cx="25491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Massachusetts’ decentralized approach to delivering public health services leads to extreme variability in protections across municipalities. SAPHE 2.0 legislation would put us on a path to help fix this broken system. </a:t>
            </a:r>
            <a:endParaRPr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1" name="Google Shape;211;p35"/>
          <p:cNvSpPr txBox="1"/>
          <p:nvPr/>
        </p:nvSpPr>
        <p:spPr>
          <a:xfrm>
            <a:off x="3117970" y="1727831"/>
            <a:ext cx="2549100" cy="27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Convene the local health workforce in a coalition</a:t>
            </a:r>
            <a:endParaRPr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Develop messaging and communications tools </a:t>
            </a:r>
            <a:endParaRPr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Organize members around the legislative process, including activities like: </a:t>
            </a:r>
            <a:endParaRPr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667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-"/>
            </a:pPr>
            <a:r>
              <a:rPr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rallies</a:t>
            </a:r>
            <a:endParaRPr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667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-"/>
            </a:pPr>
            <a:r>
              <a:rPr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hearings</a:t>
            </a:r>
            <a:endParaRPr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667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-"/>
            </a:pPr>
            <a:r>
              <a:rPr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budget advocacy</a:t>
            </a:r>
            <a:endParaRPr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2" name="Google Shape;212;p35"/>
          <p:cNvSpPr txBox="1"/>
          <p:nvPr/>
        </p:nvSpPr>
        <p:spPr>
          <a:xfrm>
            <a:off x="5960239" y="1727831"/>
            <a:ext cx="2549100" cy="25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Engaged, statewide network of local health leaders</a:t>
            </a:r>
            <a:endParaRPr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↑ public &amp; decision- maker awareness of the role of local boards of health</a:t>
            </a:r>
            <a:endParaRPr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↑ levels of funding to support local health</a:t>
            </a:r>
            <a:endParaRPr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SAPHE 2.0 is now law!</a:t>
            </a:r>
            <a:endParaRPr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35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/>
          <p:nvPr/>
        </p:nvSpPr>
        <p:spPr>
          <a:xfrm>
            <a:off x="295025" y="1501225"/>
            <a:ext cx="8363700" cy="11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AutoNum type="arabicPeriod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Develop a foundational understanding of how public health workers can harness </a:t>
            </a: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collective power to influence state policy. 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AutoNum type="arabicPeriod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Develop an understanding of the differences between lobbying versus advocacy.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AutoNum type="arabicPeriod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Learn tips and tricks for effectively engaging with policymakers.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" name="Google Shape;146;p26"/>
          <p:cNvSpPr txBox="1"/>
          <p:nvPr/>
        </p:nvSpPr>
        <p:spPr>
          <a:xfrm>
            <a:off x="195919" y="344231"/>
            <a:ext cx="45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lang="en" sz="3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Learning Objectives</a:t>
            </a:r>
            <a:endParaRPr b="1" sz="3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7" name="Google Shape;14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2100" y="4028262"/>
            <a:ext cx="2464900" cy="97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6" title="MPHA-Logo-Full-Color-Transparent-Landscap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6999" y="3176588"/>
            <a:ext cx="2677002" cy="2676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8"/>
          <p:cNvSpPr txBox="1"/>
          <p:nvPr/>
        </p:nvSpPr>
        <p:spPr>
          <a:xfrm>
            <a:off x="277819" y="466125"/>
            <a:ext cx="82464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lang="en" sz="3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Here are your secret ingredients!</a:t>
            </a:r>
            <a:endParaRPr b="1" sz="3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8" name="Google Shape;278;p48"/>
          <p:cNvSpPr txBox="1"/>
          <p:nvPr/>
        </p:nvSpPr>
        <p:spPr>
          <a:xfrm>
            <a:off x="277819" y="1370306"/>
            <a:ext cx="8082600" cy="33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When talking with decision-makers, it is important that we use plain language to communicate the what, the why and the how of public health challenges and policy solutions. </a:t>
            </a:r>
            <a:endParaRPr sz="19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Here is a simple ‘recipe’ for effective communication with policymakers:</a:t>
            </a:r>
            <a:endParaRPr sz="19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85750" lvl="0" marL="3429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Char char="●"/>
            </a:pPr>
            <a:r>
              <a:rPr b="1" lang="en"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Step one. </a:t>
            </a:r>
            <a:r>
              <a:rPr lang="en"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Share </a:t>
            </a:r>
            <a:r>
              <a:rPr i="1" lang="en"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what</a:t>
            </a:r>
            <a:r>
              <a:rPr lang="en"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the problem is, and emphasize the policy solution. </a:t>
            </a:r>
            <a:endParaRPr sz="19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8575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Char char="●"/>
            </a:pPr>
            <a:r>
              <a:rPr b="1" lang="en"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Step two. </a:t>
            </a:r>
            <a:r>
              <a:rPr lang="en"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Share </a:t>
            </a:r>
            <a:r>
              <a:rPr i="1" lang="en"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why</a:t>
            </a:r>
            <a:r>
              <a:rPr lang="en"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your audience should care, using stories and data.  </a:t>
            </a:r>
            <a:endParaRPr sz="19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8575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Char char="●"/>
            </a:pPr>
            <a:r>
              <a:rPr b="1" lang="en"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Step three.</a:t>
            </a:r>
            <a:r>
              <a:rPr lang="en"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Share a clear ask regarding </a:t>
            </a:r>
            <a:r>
              <a:rPr i="1" lang="en"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how</a:t>
            </a:r>
            <a:r>
              <a:rPr lang="en"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they can support.</a:t>
            </a:r>
            <a:r>
              <a:rPr lang="en" sz="1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b="1" sz="19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2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9"/>
          <p:cNvSpPr txBox="1"/>
          <p:nvPr/>
        </p:nvSpPr>
        <p:spPr>
          <a:xfrm>
            <a:off x="313763" y="1791150"/>
            <a:ext cx="3907500" cy="32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-273050" lvl="0" marL="3429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Char char="●"/>
            </a:pPr>
            <a:r>
              <a:rPr lang="en" sz="1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Remember legislators are just people</a:t>
            </a:r>
            <a:endParaRPr sz="17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30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Char char="●"/>
            </a:pPr>
            <a:r>
              <a:rPr lang="en" sz="1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Lead with your experience/expertise</a:t>
            </a:r>
            <a:endParaRPr sz="17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30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Char char="●"/>
            </a:pPr>
            <a:r>
              <a:rPr lang="en" sz="1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Be polite, friendly, and patient</a:t>
            </a:r>
            <a:endParaRPr sz="17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30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Char char="●"/>
            </a:pPr>
            <a:r>
              <a:rPr lang="en" sz="1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Be concise and to the point</a:t>
            </a:r>
            <a:endParaRPr sz="17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30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Char char="●"/>
            </a:pPr>
            <a:r>
              <a:rPr lang="en" sz="1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Make the issue personal (remember: stories are stickier than data)</a:t>
            </a:r>
            <a:endParaRPr sz="17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30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Char char="●"/>
            </a:pPr>
            <a:r>
              <a:rPr lang="en" sz="1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Be prepared to talk with staff who work with your elected official</a:t>
            </a:r>
            <a:endParaRPr sz="17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30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Char char="●"/>
            </a:pPr>
            <a:r>
              <a:rPr lang="en" sz="1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Thank them and follow-up</a:t>
            </a:r>
            <a:endParaRPr sz="17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4" name="Google Shape;284;p49"/>
          <p:cNvSpPr txBox="1"/>
          <p:nvPr/>
        </p:nvSpPr>
        <p:spPr>
          <a:xfrm>
            <a:off x="195919" y="344231"/>
            <a:ext cx="451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lang="en" sz="3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Advocacy Pro Tips</a:t>
            </a:r>
            <a:endParaRPr b="1" sz="3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5" name="Google Shape;285;p49"/>
          <p:cNvSpPr txBox="1"/>
          <p:nvPr/>
        </p:nvSpPr>
        <p:spPr>
          <a:xfrm>
            <a:off x="4777894" y="1791150"/>
            <a:ext cx="3664500" cy="24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-273050" lvl="0" marL="3429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Char char="●"/>
            </a:pPr>
            <a:r>
              <a:rPr lang="en" sz="1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Assume someone else is contacting your legislators about this issue</a:t>
            </a:r>
            <a:endParaRPr sz="17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30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Char char="●"/>
            </a:pPr>
            <a:r>
              <a:rPr lang="en" sz="1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Be intimidated</a:t>
            </a:r>
            <a:endParaRPr sz="17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30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Char char="●"/>
            </a:pPr>
            <a:r>
              <a:rPr lang="en" sz="1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Be dishonest or exaggerate</a:t>
            </a:r>
            <a:endParaRPr sz="17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30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Char char="●"/>
            </a:pPr>
            <a:r>
              <a:rPr lang="en" sz="1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Be afraid to say you don’t know</a:t>
            </a:r>
            <a:endParaRPr sz="17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30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Char char="●"/>
            </a:pPr>
            <a:r>
              <a:rPr lang="en" sz="1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Forget your power</a:t>
            </a:r>
            <a:endParaRPr sz="17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6" name="Google Shape;286;p49"/>
          <p:cNvSpPr txBox="1"/>
          <p:nvPr>
            <p:ph idx="4294967295" type="body"/>
          </p:nvPr>
        </p:nvSpPr>
        <p:spPr>
          <a:xfrm>
            <a:off x="313763" y="1288050"/>
            <a:ext cx="4054200" cy="50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Do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7" name="Google Shape;287;p49"/>
          <p:cNvSpPr txBox="1"/>
          <p:nvPr>
            <p:ph idx="4294967295" type="body"/>
          </p:nvPr>
        </p:nvSpPr>
        <p:spPr>
          <a:xfrm>
            <a:off x="4777894" y="1288050"/>
            <a:ext cx="3868500" cy="50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Don’t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0"/>
          <p:cNvSpPr txBox="1"/>
          <p:nvPr/>
        </p:nvSpPr>
        <p:spPr>
          <a:xfrm>
            <a:off x="457447" y="1602150"/>
            <a:ext cx="5956500" cy="29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Questions? You can reach us at: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Cheryl Sbarra, </a:t>
            </a:r>
            <a:r>
              <a:rPr lang="en" sz="1800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sbarra@mahb.org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Alexis Walls, </a:t>
            </a:r>
            <a:r>
              <a:rPr lang="en" sz="1800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awalls@mapublichealth.org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And don’t forget to s</a:t>
            </a: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tay connected with campaigns to support local public health! Scan the QR to stay up to date on public health policy updates and receive action alerts.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3" name="Google Shape;293;p50"/>
          <p:cNvSpPr txBox="1"/>
          <p:nvPr/>
        </p:nvSpPr>
        <p:spPr>
          <a:xfrm>
            <a:off x="404224" y="734000"/>
            <a:ext cx="48048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Let’s stay </a:t>
            </a:r>
            <a:r>
              <a:rPr b="1" lang="en" sz="3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Connected!</a:t>
            </a:r>
            <a:endParaRPr b="1" sz="3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94" name="Google Shape;294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2189" y="734002"/>
            <a:ext cx="2122368" cy="212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02100" y="4028262"/>
            <a:ext cx="2464900" cy="97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50" title="MPHA-Logo-Full-Color-Transparent-Landscape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66999" y="3176588"/>
            <a:ext cx="2677002" cy="2676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/>
          <p:nvPr/>
        </p:nvSpPr>
        <p:spPr>
          <a:xfrm>
            <a:off x="850300" y="1781700"/>
            <a:ext cx="73389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rgbClr val="A3D7D9"/>
                </a:solidFill>
                <a:latin typeface="Lato"/>
                <a:ea typeface="Lato"/>
                <a:cs typeface="Lato"/>
                <a:sym typeface="Lato"/>
              </a:rPr>
              <a:t>Legislative Structure &amp; Process</a:t>
            </a:r>
            <a:endParaRPr sz="1400">
              <a:solidFill>
                <a:srgbClr val="A3D7D9"/>
              </a:solidFill>
            </a:endParaRPr>
          </a:p>
        </p:txBody>
      </p:sp>
      <p:sp>
        <p:nvSpPr>
          <p:cNvPr id="154" name="Google Shape;154;p27"/>
          <p:cNvSpPr txBox="1"/>
          <p:nvPr/>
        </p:nvSpPr>
        <p:spPr>
          <a:xfrm>
            <a:off x="1889601" y="2479800"/>
            <a:ext cx="5043300" cy="8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How is this body set up and who controls the levers of change?</a:t>
            </a:r>
            <a:endParaRPr sz="23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 txBox="1"/>
          <p:nvPr>
            <p:ph idx="4294967295" type="title"/>
          </p:nvPr>
        </p:nvSpPr>
        <p:spPr>
          <a:xfrm>
            <a:off x="311700" y="448988"/>
            <a:ext cx="8520600" cy="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rgbClr val="242424"/>
                </a:solidFill>
                <a:latin typeface="Lato"/>
                <a:ea typeface="Lato"/>
                <a:cs typeface="Lato"/>
                <a:sym typeface="Lato"/>
              </a:rPr>
              <a:t>Which statements describe </a:t>
            </a:r>
            <a:endParaRPr b="1" sz="3700">
              <a:solidFill>
                <a:srgbClr val="242424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rgbClr val="242424"/>
                </a:solidFill>
                <a:latin typeface="Lato"/>
                <a:ea typeface="Lato"/>
                <a:cs typeface="Lato"/>
                <a:sym typeface="Lato"/>
              </a:rPr>
              <a:t>the MA legislature?</a:t>
            </a:r>
            <a:endParaRPr b="1" sz="3700">
              <a:solidFill>
                <a:srgbClr val="24242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0" name="Google Shape;160;p28"/>
          <p:cNvSpPr txBox="1"/>
          <p:nvPr>
            <p:ph idx="4294967295" type="body"/>
          </p:nvPr>
        </p:nvSpPr>
        <p:spPr>
          <a:xfrm>
            <a:off x="311700" y="1630444"/>
            <a:ext cx="85206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79400" lvl="0" marL="3429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Lato"/>
              <a:buAutoNum type="arabicPeriod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The MA legislature discusses and votes on proposed state laws.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2794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AutoNum type="arabicPeriod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The MA legislature decides who will be governor every four years.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2794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AutoNum type="arabicPeriod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The MA legislature is made up of 40 senators and 160 house reps. 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2794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AutoNum type="arabicPeriod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The MA legislature has three parts: the house, the senate and the 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town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. 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2794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AutoNum type="arabicPeriod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People can ask their state legislator for help with things in the community. 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2794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AutoNum type="arabicPeriod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The MA legislature determines how we spend state tax dollars 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every year.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2794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AutoNum type="arabicPeriod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Your congressperson and your state legislator are the same 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person.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279400" lvl="0" marL="3429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Lato"/>
              <a:buAutoNum type="arabicPeriod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State legislators run for office every 3 years.</a:t>
            </a:r>
            <a:r>
              <a:rPr lang="en" sz="1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9"/>
          <p:cNvSpPr txBox="1"/>
          <p:nvPr>
            <p:ph idx="4294967295" type="title"/>
          </p:nvPr>
        </p:nvSpPr>
        <p:spPr>
          <a:xfrm>
            <a:off x="311688" y="481544"/>
            <a:ext cx="8520600" cy="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rgbClr val="242424"/>
                </a:solidFill>
                <a:latin typeface="Lato"/>
                <a:ea typeface="Lato"/>
                <a:cs typeface="Lato"/>
                <a:sym typeface="Lato"/>
              </a:rPr>
              <a:t>TRUE description of the </a:t>
            </a:r>
            <a:endParaRPr b="1" sz="3700">
              <a:solidFill>
                <a:srgbClr val="242424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rgbClr val="242424"/>
                </a:solidFill>
                <a:latin typeface="Lato"/>
                <a:ea typeface="Lato"/>
                <a:cs typeface="Lato"/>
                <a:sym typeface="Lato"/>
              </a:rPr>
              <a:t>MA Legislature</a:t>
            </a:r>
            <a:endParaRPr b="1" sz="3700">
              <a:solidFill>
                <a:srgbClr val="24242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6" name="Google Shape;166;p29"/>
          <p:cNvSpPr txBox="1"/>
          <p:nvPr>
            <p:ph idx="4294967295" type="body"/>
          </p:nvPr>
        </p:nvSpPr>
        <p:spPr>
          <a:xfrm>
            <a:off x="311700" y="1807013"/>
            <a:ext cx="7636500" cy="302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794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AutoNum type="arabicPeriod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The MA legislature discusses and votes on proposed state laws.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2794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5807"/>
              </a:buClr>
              <a:buSzPts val="1800"/>
              <a:buFont typeface="Lato"/>
              <a:buAutoNum type="arabicPeriod"/>
            </a:pPr>
            <a:r>
              <a:rPr b="1" lang="en">
                <a:solidFill>
                  <a:srgbClr val="BF5807"/>
                </a:solidFill>
                <a:latin typeface="Lato"/>
                <a:ea typeface="Lato"/>
                <a:cs typeface="Lato"/>
                <a:sym typeface="Lato"/>
              </a:rPr>
              <a:t>Registered voters decide who will be governor every four years.</a:t>
            </a:r>
            <a:endParaRPr b="1">
              <a:solidFill>
                <a:srgbClr val="BF5807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94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AutoNum type="arabicPeriod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The MA legislature is made up of 40 senators and 160 house reps.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2794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5807"/>
              </a:buClr>
              <a:buSzPts val="1800"/>
              <a:buFont typeface="Lato"/>
              <a:buAutoNum type="arabicPeriod"/>
            </a:pPr>
            <a:r>
              <a:rPr b="1" lang="en">
                <a:solidFill>
                  <a:srgbClr val="BF5807"/>
                </a:solidFill>
                <a:latin typeface="Lato"/>
                <a:ea typeface="Lato"/>
                <a:cs typeface="Lato"/>
                <a:sym typeface="Lato"/>
              </a:rPr>
              <a:t>The MA legislature has two parts: the house and the senate. </a:t>
            </a:r>
            <a:endParaRPr b="1">
              <a:solidFill>
                <a:srgbClr val="BF5807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94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AutoNum type="arabicPeriod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People can ask their legislator for help with things in the community.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2794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AutoNum type="arabicPeriod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The MA legislature determines how we spend state tax dollars every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year.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2794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5807"/>
              </a:buClr>
              <a:buSzPts val="1800"/>
              <a:buFont typeface="Lato"/>
              <a:buAutoNum type="arabicPeriod"/>
            </a:pPr>
            <a:r>
              <a:rPr b="1" lang="en">
                <a:solidFill>
                  <a:srgbClr val="BF5807"/>
                </a:solidFill>
                <a:latin typeface="Lato"/>
                <a:ea typeface="Lato"/>
                <a:cs typeface="Lato"/>
                <a:sym typeface="Lato"/>
              </a:rPr>
              <a:t>Your congressperson and your state legislator are different - </a:t>
            </a:r>
            <a:endParaRPr b="1">
              <a:solidFill>
                <a:srgbClr val="BF5807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BF5807"/>
                </a:solidFill>
                <a:latin typeface="Lato"/>
                <a:ea typeface="Lato"/>
                <a:cs typeface="Lato"/>
                <a:sym typeface="Lato"/>
              </a:rPr>
              <a:t>one works at the federal level and the other at the state level.</a:t>
            </a:r>
            <a:endParaRPr b="1">
              <a:solidFill>
                <a:srgbClr val="BF5807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94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5807"/>
              </a:buClr>
              <a:buSzPts val="1800"/>
              <a:buFont typeface="Lato"/>
              <a:buAutoNum type="arabicPeriod"/>
            </a:pPr>
            <a:r>
              <a:rPr b="1" lang="en">
                <a:solidFill>
                  <a:srgbClr val="BF5807"/>
                </a:solidFill>
                <a:latin typeface="Lato"/>
                <a:ea typeface="Lato"/>
                <a:cs typeface="Lato"/>
                <a:sym typeface="Lato"/>
              </a:rPr>
              <a:t>MA legislators run for office every 2 years. </a:t>
            </a:r>
            <a:endParaRPr b="1">
              <a:solidFill>
                <a:srgbClr val="BF5807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0"/>
          <p:cNvSpPr txBox="1"/>
          <p:nvPr>
            <p:ph idx="4294967295" type="title"/>
          </p:nvPr>
        </p:nvSpPr>
        <p:spPr>
          <a:xfrm>
            <a:off x="222619" y="216894"/>
            <a:ext cx="4733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latin typeface="Lato"/>
                <a:ea typeface="Lato"/>
                <a:cs typeface="Lato"/>
                <a:sym typeface="Lato"/>
              </a:rPr>
              <a:t>Who holds the power?</a:t>
            </a:r>
            <a:endParaRPr b="1" sz="3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2" name="Google Shape;172;p30"/>
          <p:cNvSpPr txBox="1"/>
          <p:nvPr>
            <p:ph idx="4294967295" type="body"/>
          </p:nvPr>
        </p:nvSpPr>
        <p:spPr>
          <a:xfrm>
            <a:off x="364981" y="1211107"/>
            <a:ext cx="3886200" cy="3189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79400" lvl="0" marL="3429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b="1" lang="en" sz="1800">
                <a:latin typeface="Lato"/>
                <a:ea typeface="Lato"/>
                <a:cs typeface="Lato"/>
                <a:sym typeface="Lato"/>
              </a:rPr>
              <a:t>House Leadership</a:t>
            </a:r>
            <a:endParaRPr b="1" sz="1800">
              <a:latin typeface="Lato"/>
              <a:ea typeface="Lato"/>
              <a:cs typeface="Lato"/>
              <a:sym typeface="Lato"/>
            </a:endParaRPr>
          </a:p>
          <a:p>
            <a:pPr indent="-27940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Speaker of the House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27940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Majority Leader  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2794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b="1" lang="en" sz="1800">
                <a:latin typeface="Lato"/>
                <a:ea typeface="Lato"/>
                <a:cs typeface="Lato"/>
                <a:sym typeface="Lato"/>
              </a:rPr>
              <a:t>Senate Leadership </a:t>
            </a:r>
            <a:endParaRPr b="1" sz="1800">
              <a:latin typeface="Lato"/>
              <a:ea typeface="Lato"/>
              <a:cs typeface="Lato"/>
              <a:sym typeface="Lato"/>
            </a:endParaRPr>
          </a:p>
          <a:p>
            <a:pPr indent="-27940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Senate President 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27940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Majority Leader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2794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b="1" lang="en" sz="1800">
                <a:latin typeface="Lato"/>
                <a:ea typeface="Lato"/>
                <a:cs typeface="Lato"/>
                <a:sym typeface="Lato"/>
              </a:rPr>
              <a:t>Committee Chairs</a:t>
            </a:r>
            <a:endParaRPr b="1" sz="1800">
              <a:latin typeface="Lato"/>
              <a:ea typeface="Lato"/>
              <a:cs typeface="Lato"/>
              <a:sym typeface="Lato"/>
            </a:endParaRPr>
          </a:p>
          <a:p>
            <a:pPr indent="-2794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b="1" lang="en" sz="2000" u="sng">
                <a:solidFill>
                  <a:srgbClr val="BF5807"/>
                </a:solidFill>
                <a:latin typeface="Lato"/>
                <a:ea typeface="Lato"/>
                <a:cs typeface="Lato"/>
                <a:sym typeface="Lato"/>
              </a:rPr>
              <a:t>YOU</a:t>
            </a:r>
            <a:endParaRPr b="1" sz="2000" u="sng">
              <a:solidFill>
                <a:srgbClr val="BF5807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1"/>
          <p:cNvSpPr txBox="1"/>
          <p:nvPr>
            <p:ph idx="4294967295"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Committees Hold Power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8" name="Google Shape;178;p31"/>
          <p:cNvSpPr txBox="1"/>
          <p:nvPr>
            <p:ph idx="4294967295" type="body"/>
          </p:nvPr>
        </p:nvSpPr>
        <p:spPr>
          <a:xfrm>
            <a:off x="628650" y="1447031"/>
            <a:ext cx="6901200" cy="3189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79400" lvl="0" marL="3429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" sz="1800"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/>
              </a:rPr>
              <a:t>Joint Committee on Emergency Preparedness and Management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2794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" sz="1800"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/>
              </a:rPr>
              <a:t>Joint Committee on Mental Health, Substance Use and Recovery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2794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" sz="1800"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6"/>
              </a:rPr>
              <a:t>Joint Committee on Public Health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2794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lang="en" sz="1800"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7"/>
              </a:rPr>
              <a:t>Joint Committee on Housing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2794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•"/>
            </a:pPr>
            <a:r>
              <a:rPr b="1" lang="en" sz="1800"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8"/>
              </a:rPr>
              <a:t>Joint Committee on Ways and Means</a:t>
            </a:r>
            <a:endParaRPr b="1" sz="18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2"/>
          <p:cNvSpPr txBox="1"/>
          <p:nvPr/>
        </p:nvSpPr>
        <p:spPr>
          <a:xfrm>
            <a:off x="248350" y="1263450"/>
            <a:ext cx="3252300" cy="13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Who are your legislators?</a:t>
            </a:r>
            <a:endParaRPr b="1" sz="3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4" name="Google Shape;184;p32"/>
          <p:cNvSpPr txBox="1"/>
          <p:nvPr/>
        </p:nvSpPr>
        <p:spPr>
          <a:xfrm>
            <a:off x="4449544" y="644625"/>
            <a:ext cx="4354500" cy="38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If  you don’t know, that’s okay! You can identify both your MA House Representative and State Senator by visiting the following website: </a:t>
            </a:r>
            <a:r>
              <a:rPr lang="en" sz="21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https://malegislature.gov/Search/FindMyLegislator</a:t>
            </a:r>
            <a:endParaRPr sz="2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Enter your:</a:t>
            </a:r>
            <a:endParaRPr sz="2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8450" lvl="0" marL="3429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AutoNum type="arabicPeriod"/>
            </a:pPr>
            <a:r>
              <a:rPr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Street address</a:t>
            </a:r>
            <a:endParaRPr sz="2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8450" lvl="0" marL="3429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AutoNum type="arabicPeriod"/>
            </a:pPr>
            <a:r>
              <a:rPr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City/town </a:t>
            </a:r>
            <a:endParaRPr sz="2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8450" lvl="0" marL="3429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AutoNum type="arabicPeriod"/>
            </a:pPr>
            <a:r>
              <a:rPr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Zipcode</a:t>
            </a:r>
            <a:endParaRPr sz="11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3"/>
          <p:cNvSpPr/>
          <p:nvPr/>
        </p:nvSpPr>
        <p:spPr>
          <a:xfrm>
            <a:off x="0" y="0"/>
            <a:ext cx="9141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3"/>
          <p:cNvSpPr/>
          <p:nvPr/>
        </p:nvSpPr>
        <p:spPr>
          <a:xfrm>
            <a:off x="6203550" y="1478850"/>
            <a:ext cx="412800" cy="3759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C000"/>
          </a:solidFill>
          <a:ln cap="flat" cmpd="sng" w="12700">
            <a:solidFill>
              <a:srgbClr val="3333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3"/>
          <p:cNvSpPr/>
          <p:nvPr/>
        </p:nvSpPr>
        <p:spPr>
          <a:xfrm>
            <a:off x="6401193" y="3295744"/>
            <a:ext cx="412800" cy="3759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C000"/>
          </a:solidFill>
          <a:ln cap="flat" cmpd="sng" w="12700">
            <a:solidFill>
              <a:srgbClr val="3333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3"/>
          <p:cNvSpPr/>
          <p:nvPr/>
        </p:nvSpPr>
        <p:spPr>
          <a:xfrm rot="10798096">
            <a:off x="5155275" y="35625"/>
            <a:ext cx="1083600" cy="631200"/>
          </a:xfrm>
          <a:prstGeom prst="flowChartDelay">
            <a:avLst/>
          </a:prstGeom>
          <a:solidFill>
            <a:srgbClr val="3C6E92"/>
          </a:solidFill>
          <a:ln cap="flat" cmpd="sng" w="9525">
            <a:solidFill>
              <a:srgbClr val="3C6E9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33"/>
          <p:cNvSpPr/>
          <p:nvPr/>
        </p:nvSpPr>
        <p:spPr>
          <a:xfrm>
            <a:off x="6814000" y="4236575"/>
            <a:ext cx="881100" cy="6315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You are </a:t>
            </a:r>
            <a:r>
              <a:rPr b="1" lang="en" sz="1100" u="sng"/>
              <a:t>HERE</a:t>
            </a:r>
            <a:endParaRPr b="1" sz="1100" u="sng"/>
          </a:p>
        </p:txBody>
      </p:sp>
      <p:sp>
        <p:nvSpPr>
          <p:cNvPr id="195" name="Google Shape;195;p33"/>
          <p:cNvSpPr/>
          <p:nvPr/>
        </p:nvSpPr>
        <p:spPr>
          <a:xfrm>
            <a:off x="4364543" y="3295744"/>
            <a:ext cx="412800" cy="3759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C000"/>
          </a:solidFill>
          <a:ln cap="flat" cmpd="sng" w="12700">
            <a:solidFill>
              <a:srgbClr val="3333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ketchyVTI">
  <a:themeElements>
    <a:clrScheme name="AnalogousFromLightSeedRightStep">
      <a:dk1>
        <a:srgbClr val="000000"/>
      </a:dk1>
      <a:lt1>
        <a:srgbClr val="FFFFFF"/>
      </a:lt1>
      <a:dk2>
        <a:srgbClr val="3D3423"/>
      </a:dk2>
      <a:lt2>
        <a:srgbClr val="E2E8E7"/>
      </a:lt2>
      <a:accent1>
        <a:srgbClr val="C6969E"/>
      </a:accent1>
      <a:accent2>
        <a:srgbClr val="BA8D7F"/>
      </a:accent2>
      <a:accent3>
        <a:srgbClr val="B2A280"/>
      </a:accent3>
      <a:accent4>
        <a:srgbClr val="A3A772"/>
      </a:accent4>
      <a:accent5>
        <a:srgbClr val="95AA81"/>
      </a:accent5>
      <a:accent6>
        <a:srgbClr val="7CAF77"/>
      </a:accent6>
      <a:hlink>
        <a:srgbClr val="568E85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