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58" r:id="rId3"/>
    <p:sldId id="273" r:id="rId4"/>
    <p:sldId id="270" r:id="rId5"/>
    <p:sldId id="259" r:id="rId6"/>
    <p:sldId id="260" r:id="rId7"/>
    <p:sldId id="269" r:id="rId8"/>
    <p:sldId id="277" r:id="rId9"/>
    <p:sldId id="271" r:id="rId10"/>
    <p:sldId id="262" r:id="rId11"/>
    <p:sldId id="263" r:id="rId12"/>
    <p:sldId id="264" r:id="rId13"/>
    <p:sldId id="279" r:id="rId14"/>
    <p:sldId id="278" r:id="rId15"/>
    <p:sldId id="274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Jana (DPH)" initials="FJ(" lastIdx="20" clrIdx="0">
    <p:extLst/>
  </p:cmAuthor>
  <p:cmAuthor id="2" name="Wagner, Kerry F (DPH)" initials="WKF(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00" autoAdjust="0"/>
  </p:normalViewPr>
  <p:slideViewPr>
    <p:cSldViewPr>
      <p:cViewPr>
        <p:scale>
          <a:sx n="80" d="100"/>
          <a:sy n="80" d="100"/>
        </p:scale>
        <p:origin x="-109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C433EE6-ED32-4F2D-B47A-4960606415D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D9D307C-9FBD-41CB-A902-BD7A3F05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5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4A48E02-AA8A-483F-8D15-8D1704EE208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3E70396-858B-48F3-B335-251D2F57D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9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1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40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8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6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0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6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72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0396-858B-48F3-B335-251D2F57DB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6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ty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9144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9144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7392" y="6492488"/>
            <a:ext cx="2052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=""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350" y="6510528"/>
            <a:ext cx="2862366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11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r Thank You Slide : Tradition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1"/>
            <a:ext cx="9144000" cy="121919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=""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280886" y="791679"/>
            <a:ext cx="145235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326469" y="286434"/>
            <a:ext cx="781753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</a:rPr>
              <a:t>Massachusetts</a:t>
            </a:r>
            <a:r>
              <a:rPr kumimoji="0" lang="en-US" sz="32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Department of Public Health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="" xmlns:a16="http://schemas.microsoft.com/office/drawing/2014/main" id="{761AAA9F-9A39-9A4E-BFBD-0A487B5455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6443"/>
            <a:ext cx="1089112" cy="97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9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5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6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2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7668D-7FA8-4778-9D39-5558C85B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2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="" xmlns:a16="http://schemas.microsoft.com/office/drawing/2014/main" id="{60404F01-F814-1E4A-BBDC-7E3E2CA67FBF}"/>
              </a:ext>
            </a:extLst>
          </p:cNvPr>
          <p:cNvSpPr txBox="1">
            <a:spLocks/>
          </p:cNvSpPr>
          <p:nvPr/>
        </p:nvSpPr>
        <p:spPr>
          <a:xfrm>
            <a:off x="3409806" y="2276920"/>
            <a:ext cx="5259481" cy="23551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 algn="ctr">
              <a:defRPr/>
            </a:pPr>
            <a:r>
              <a:rPr lang="en-US" sz="5400" i="1" dirty="0">
                <a:solidFill>
                  <a:srgbClr val="00269E"/>
                </a:solidFill>
                <a:latin typeface="Corbel" panose="020B0503020204020204" pitchFamily="34" charset="0"/>
                <a:cs typeface="Arial" pitchFamily="34" charset="0"/>
              </a:rPr>
              <a:t/>
            </a:r>
            <a:br>
              <a:rPr lang="en-US" sz="5400" i="1" dirty="0">
                <a:solidFill>
                  <a:srgbClr val="00269E"/>
                </a:solidFill>
                <a:latin typeface="Corbel" panose="020B0503020204020204" pitchFamily="34" charset="0"/>
                <a:cs typeface="Arial" pitchFamily="34" charset="0"/>
              </a:rPr>
            </a:br>
            <a:endParaRPr kumimoji="0" lang="en-US" sz="50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="" xmlns:a16="http://schemas.microsoft.com/office/drawing/2014/main" id="{2E5F9B96-69D9-3F46-9FC7-9AFB8E381CB9}"/>
              </a:ext>
            </a:extLst>
          </p:cNvPr>
          <p:cNvSpPr txBox="1">
            <a:spLocks/>
          </p:cNvSpPr>
          <p:nvPr/>
        </p:nvSpPr>
        <p:spPr>
          <a:xfrm>
            <a:off x="316039" y="3406160"/>
            <a:ext cx="2919316" cy="21288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Arial" charset="0"/>
            </a:endParaRPr>
          </a:p>
        </p:txBody>
      </p:sp>
      <p:sp>
        <p:nvSpPr>
          <p:cNvPr id="4" name="Content Placeholder 16">
            <a:extLst>
              <a:ext uri="{FF2B5EF4-FFF2-40B4-BE49-F238E27FC236}">
                <a16:creationId xmlns="" xmlns:a16="http://schemas.microsoft.com/office/drawing/2014/main" id="{A3490A35-9990-464A-940E-5F7C900E7031}"/>
              </a:ext>
            </a:extLst>
          </p:cNvPr>
          <p:cNvSpPr txBox="1">
            <a:spLocks/>
          </p:cNvSpPr>
          <p:nvPr/>
        </p:nvSpPr>
        <p:spPr>
          <a:xfrm>
            <a:off x="316039" y="4212008"/>
            <a:ext cx="2774515" cy="2645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905000"/>
            <a:ext cx="6553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Operating Recreational Camps  Phase </a:t>
            </a:r>
            <a:r>
              <a:rPr lang="en-US" sz="3600" b="1" dirty="0" smtClean="0"/>
              <a:t>II</a:t>
            </a:r>
          </a:p>
          <a:p>
            <a:pPr algn="ctr"/>
            <a:r>
              <a:rPr lang="en-US" sz="2800" dirty="0" smtClean="0"/>
              <a:t>MHOA Presentation</a:t>
            </a:r>
          </a:p>
          <a:p>
            <a:pPr algn="ctr"/>
            <a:r>
              <a:rPr lang="en-US" sz="2800" dirty="0" smtClean="0"/>
              <a:t>June 18, 2020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6039" y="51816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Dave Williams</a:t>
            </a:r>
          </a:p>
          <a:p>
            <a:r>
              <a:rPr lang="en-US" dirty="0" smtClean="0"/>
              <a:t>Senior Analyst, </a:t>
            </a:r>
            <a:r>
              <a:rPr lang="en-US" dirty="0"/>
              <a:t>Community Sanitation </a:t>
            </a:r>
            <a:r>
              <a:rPr lang="en-US" dirty="0" smtClean="0"/>
              <a:t>Program</a:t>
            </a:r>
          </a:p>
          <a:p>
            <a:r>
              <a:rPr lang="en-US" b="1" dirty="0" smtClean="0"/>
              <a:t>Kerry Wagner</a:t>
            </a:r>
          </a:p>
          <a:p>
            <a:r>
              <a:rPr lang="en-US" dirty="0" smtClean="0"/>
              <a:t>Inspector, </a:t>
            </a:r>
            <a:r>
              <a:rPr lang="en-US" dirty="0"/>
              <a:t>Community Sanitation </a:t>
            </a:r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Cleaning at Camp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19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Clean and disinfect shared equipment at the end of each </a:t>
            </a:r>
            <a:r>
              <a:rPr lang="en-US" dirty="0" smtClean="0"/>
              <a:t>activity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Personal equipment </a:t>
            </a:r>
            <a:r>
              <a:rPr lang="en-US" dirty="0" smtClean="0"/>
              <a:t>worn </a:t>
            </a:r>
            <a:r>
              <a:rPr lang="en-US" dirty="0"/>
              <a:t>by a player (e.g. gloves, helmet, masks, skates, footwear, or pads) may not be </a:t>
            </a:r>
            <a:r>
              <a:rPr lang="en-US" dirty="0" smtClean="0"/>
              <a:t>shared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Campers must have dedicated PFD, cleaned in accordance with U.S. Coast Guard guidance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Intensify </a:t>
            </a:r>
            <a:r>
              <a:rPr lang="en-US" dirty="0"/>
              <a:t>cleaning paying extra attention to frequently touched objects and surfaces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Indoor and outdoor surfaces</a:t>
            </a:r>
          </a:p>
          <a:p>
            <a:pPr>
              <a:spcAft>
                <a:spcPts val="1200"/>
              </a:spcAft>
            </a:pPr>
            <a:r>
              <a:rPr lang="en-US" dirty="0"/>
              <a:t>Close off area visited by ill person, wait 24 hours or as long as possible to clean/disinfect area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Increase ventilation to area</a:t>
            </a:r>
          </a:p>
          <a:p>
            <a:pPr>
              <a:spcAft>
                <a:spcPts val="1200"/>
              </a:spcAft>
            </a:pPr>
            <a:r>
              <a:rPr lang="en-US" dirty="0"/>
              <a:t>Train staff on proper </a:t>
            </a:r>
            <a:r>
              <a:rPr lang="en-US" dirty="0" smtClean="0"/>
              <a:t>chemical use and encourage glove use while cleaning and disinfecting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6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Spatial Layout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2949561"/>
              </p:ext>
            </p:extLst>
          </p:nvPr>
        </p:nvGraphicFramePr>
        <p:xfrm>
          <a:off x="457200" y="12954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430.457</a:t>
                      </a:r>
                      <a:r>
                        <a:rPr lang="en-US" b="1" baseline="0" dirty="0"/>
                        <a:t> Shelters at Day Camp: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Shelter sufficiently large enough to house and provide for on-going camp activities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Certificate of Inspection 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Roof weather/water tight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Structural and interior maintenance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Emergency</a:t>
                      </a:r>
                      <a:r>
                        <a:rPr lang="en-US" b="1" baseline="0" dirty="0"/>
                        <a:t> Shelter: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Must maintain 6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distance (may be helpful to calculate using 30 ft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space per person 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May </a:t>
                      </a:r>
                      <a:r>
                        <a:rPr lang="en-US" baseline="0" dirty="0"/>
                        <a:t>utilize pavilion/tents to meet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/>
                        <a:t>If unable to provide: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Cancel/modify camp hours to avoid inclement </a:t>
                      </a:r>
                      <a:r>
                        <a:rPr lang="en-US" baseline="0" dirty="0" smtClean="0"/>
                        <a:t>weather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Activities at camp: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Activities outside whenever possible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Prepare materials and equipment to minimize sharing and properly distance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Food Service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59098030"/>
              </p:ext>
            </p:extLst>
          </p:nvPr>
        </p:nvGraphicFramePr>
        <p:xfrm>
          <a:off x="457200" y="1219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430.320</a:t>
                      </a:r>
                      <a:r>
                        <a:rPr lang="en-US" b="1" baseline="0" dirty="0"/>
                        <a:t> Food Service: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Compliance with 105 CMR 590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Provide and maintain areas in a sanitary manner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Food 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/>
                        <a:t>Tables/chairs</a:t>
                      </a:r>
                      <a:r>
                        <a:rPr lang="en-US" b="0" baseline="0" dirty="0"/>
                        <a:t> cleaned and sanitized before and after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u="sng" baseline="0" dirty="0"/>
                        <a:t>Use sanitizers approved for food contact surfaces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u="none" baseline="0" dirty="0"/>
                        <a:t>Avoid group dining areas if possible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0" u="non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baseline="0" dirty="0"/>
                        <a:t>430.335 Meals Provided From Home: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Stored properly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Method to provide lunch if camper arrives without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u="none" dirty="0"/>
                        <a:t>Meals: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u="none" dirty="0"/>
                        <a:t>Recommend</a:t>
                      </a:r>
                      <a:r>
                        <a:rPr lang="en-US" b="0" u="none" baseline="0" dirty="0"/>
                        <a:t> meals brought from home or prepackaged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u="none" baseline="0" dirty="0"/>
                        <a:t>If unavoidable, staff must prep and serve meals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u="none" baseline="0" dirty="0"/>
                        <a:t>Limit food handling and prep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u="none" baseline="0" dirty="0"/>
                        <a:t>No family style meals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5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762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Delays in Inspections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31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 Camp Inspection (430.650)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Day Camp license prior to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Subsequently inspected during season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b="1" dirty="0" smtClean="0"/>
              <a:t>Certificate of Occupancy (430.451)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Camp documents inability to receive COI;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location as 2019 season and no significant alterations to building;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LBOH with 2019 COI and self assessment of structures/assembly areas;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Once obtained, provide LBOH with 2020 COI</a:t>
            </a:r>
          </a:p>
          <a:p>
            <a:endParaRPr lang="en-US" dirty="0"/>
          </a:p>
          <a:p>
            <a:r>
              <a:rPr lang="en-US" sz="2400" b="1" dirty="0" smtClean="0"/>
              <a:t>Fire Prevention (430.215)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Camp documents inability to </a:t>
            </a:r>
            <a:r>
              <a:rPr lang="en-US" dirty="0" smtClean="0"/>
              <a:t>receive letter from local Fire Department;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location as 2019 season and no changes to fire drill;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LBOH with 2019 </a:t>
            </a:r>
            <a:r>
              <a:rPr lang="en-US" dirty="0" smtClean="0"/>
              <a:t>letter </a:t>
            </a:r>
            <a:r>
              <a:rPr lang="en-US" dirty="0"/>
              <a:t>and self assessment </a:t>
            </a:r>
            <a:r>
              <a:rPr lang="en-US" dirty="0" smtClean="0"/>
              <a:t>using Fire Prevention Checklist;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obtained, </a:t>
            </a:r>
            <a:r>
              <a:rPr lang="en-US" dirty="0" smtClean="0"/>
              <a:t>provide </a:t>
            </a:r>
            <a:r>
              <a:rPr lang="en-US" dirty="0"/>
              <a:t>LBOH with 2020 </a:t>
            </a:r>
            <a:r>
              <a:rPr lang="en-US" dirty="0" smtClean="0"/>
              <a:t>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2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5696" y="1171698"/>
            <a:ext cx="374864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Social Distancing: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6 feet </a:t>
            </a:r>
            <a:r>
              <a:rPr lang="en-US" sz="2000" dirty="0"/>
              <a:t>of distance in and between groups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Rearrange rooms/areas to promote distancing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Close communal spaces or stagger </a:t>
            </a:r>
            <a:r>
              <a:rPr lang="en-US" sz="2000" dirty="0" smtClean="0"/>
              <a:t>use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Clean and disinfect between uses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Separate </a:t>
            </a:r>
            <a:r>
              <a:rPr lang="en-US" sz="2000" dirty="0"/>
              <a:t>campers belongings so they do not </a:t>
            </a:r>
            <a:r>
              <a:rPr lang="en-US" sz="2000" dirty="0" smtClean="0"/>
              <a:t>touch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Stagger pick-up and drop off times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Social Distancing and Face Coverings</a:t>
            </a:r>
            <a:endParaRPr 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143000"/>
            <a:ext cx="388619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Face Coverings/Masks:</a:t>
            </a:r>
          </a:p>
          <a:p>
            <a:r>
              <a:rPr lang="en-US" sz="2000" u="sng" dirty="0"/>
              <a:t>Staff: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Masks/face coverings are always required when you can’t socially </a:t>
            </a:r>
            <a:r>
              <a:rPr lang="en-US" dirty="0" smtClean="0"/>
              <a:t>distance</a:t>
            </a:r>
          </a:p>
          <a:p>
            <a:pPr lvl="0"/>
            <a:endParaRPr lang="en-US" dirty="0"/>
          </a:p>
          <a:p>
            <a:r>
              <a:rPr lang="en-US" sz="2000" u="sng" dirty="0"/>
              <a:t>Campers: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Encouraged to wear when can’t maintain 6 feet of distance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Ages </a:t>
            </a:r>
            <a:r>
              <a:rPr lang="en-US" dirty="0"/>
              <a:t>2-5 also encouraged to wear, but at the discretion of the camper’s </a:t>
            </a:r>
            <a:r>
              <a:rPr lang="en-US" dirty="0" smtClean="0"/>
              <a:t>parent</a:t>
            </a:r>
          </a:p>
          <a:p>
            <a:pPr lvl="0"/>
            <a:endParaRPr lang="en-US" dirty="0"/>
          </a:p>
          <a:p>
            <a:r>
              <a:rPr lang="en-US" i="1" dirty="0"/>
              <a:t>Exceptions for wearing masks: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Under 2 years of 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Medical condition/behavioral health diagnosis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Rely on </a:t>
            </a:r>
            <a:r>
              <a:rPr lang="en-US" dirty="0" smtClean="0"/>
              <a:t>lip-reading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78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"/>
            <a:ext cx="8305800" cy="868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Additional Restrictions During Phase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05800" cy="48006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400"/>
              </a:spcAft>
            </a:pPr>
            <a:r>
              <a:rPr lang="en-US" dirty="0"/>
              <a:t>No visitors or </a:t>
            </a:r>
            <a:r>
              <a:rPr lang="en-US" dirty="0" smtClean="0"/>
              <a:t>volunteers</a:t>
            </a:r>
          </a:p>
          <a:p>
            <a:pPr>
              <a:spcAft>
                <a:spcPts val="1400"/>
              </a:spcAft>
            </a:pPr>
            <a:r>
              <a:rPr lang="en-US" dirty="0" smtClean="0"/>
              <a:t>Field </a:t>
            </a:r>
            <a:r>
              <a:rPr lang="en-US" dirty="0"/>
              <a:t>trips or for other offsite travel are not </a:t>
            </a:r>
            <a:r>
              <a:rPr lang="en-US" dirty="0" smtClean="0"/>
              <a:t>permitted</a:t>
            </a:r>
            <a:r>
              <a:rPr lang="en-US" dirty="0"/>
              <a:t> </a:t>
            </a:r>
          </a:p>
          <a:p>
            <a:pPr lvl="1">
              <a:spcAft>
                <a:spcPts val="1400"/>
              </a:spcAft>
              <a:buFont typeface="Courier New" panose="02070309020205020404" pitchFamily="49" charset="0"/>
              <a:buChar char="o"/>
            </a:pPr>
            <a:r>
              <a:rPr lang="en-US" dirty="0"/>
              <a:t>May hike or bike on camp property</a:t>
            </a:r>
          </a:p>
          <a:p>
            <a:pPr>
              <a:spcAft>
                <a:spcPts val="1400"/>
              </a:spcAft>
            </a:pPr>
            <a:r>
              <a:rPr lang="en-US" dirty="0"/>
              <a:t>Limit activities to those that can maintain social distancing; activities should be outside when possible.​</a:t>
            </a:r>
          </a:p>
          <a:p>
            <a:pPr lvl="1">
              <a:spcAft>
                <a:spcPts val="1400"/>
              </a:spcAft>
              <a:buFont typeface="Courier New" panose="02070309020205020404" pitchFamily="49" charset="0"/>
              <a:buChar char="o"/>
            </a:pPr>
            <a:r>
              <a:rPr lang="en-US" dirty="0"/>
              <a:t>Skills and drills for contact sports, no games</a:t>
            </a:r>
          </a:p>
          <a:p>
            <a:pPr lvl="0">
              <a:spcAft>
                <a:spcPts val="1400"/>
              </a:spcAft>
            </a:pPr>
            <a:r>
              <a:rPr lang="en-US" dirty="0" smtClean="0"/>
              <a:t>Hand sanitizer use</a:t>
            </a:r>
          </a:p>
          <a:p>
            <a:pPr lvl="0">
              <a:spcAft>
                <a:spcPts val="1400"/>
              </a:spcAft>
            </a:pPr>
            <a:r>
              <a:rPr lang="en-US" dirty="0" smtClean="0"/>
              <a:t>Use </a:t>
            </a:r>
            <a:r>
              <a:rPr lang="en-US" dirty="0"/>
              <a:t>of community pools or beaches is not permitted in Phase </a:t>
            </a:r>
            <a:r>
              <a:rPr lang="en-US" dirty="0" smtClean="0"/>
              <a:t>II</a:t>
            </a:r>
            <a:endParaRPr lang="en-US" dirty="0"/>
          </a:p>
          <a:p>
            <a:pPr lvl="0">
              <a:spcAft>
                <a:spcPts val="1400"/>
              </a:spcAft>
            </a:pPr>
            <a:r>
              <a:rPr lang="en-US" dirty="0" smtClean="0"/>
              <a:t>​Use of communal parks and playgrounds is not permitted in Phase II</a:t>
            </a:r>
          </a:p>
          <a:p>
            <a:pPr>
              <a:spcAft>
                <a:spcPts val="1400"/>
              </a:spcAft>
            </a:pPr>
            <a:r>
              <a:rPr lang="en-US" dirty="0"/>
              <a:t>Limited camp transportation, when necessary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required this summer?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2954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Camps</a:t>
            </a:r>
          </a:p>
          <a:p>
            <a:r>
              <a:rPr lang="en-US" sz="2400" dirty="0"/>
              <a:t>Self-assess and </a:t>
            </a:r>
            <a:r>
              <a:rPr lang="en-US" sz="2400" dirty="0" smtClean="0"/>
              <a:t>attest </a:t>
            </a:r>
            <a:r>
              <a:rPr lang="en-US" sz="2400" dirty="0"/>
              <a:t>that camp meets </a:t>
            </a:r>
            <a:r>
              <a:rPr lang="en-US" sz="2400" dirty="0" smtClean="0"/>
              <a:t>the EEC </a:t>
            </a:r>
            <a:r>
              <a:rPr lang="en-US" sz="2400" dirty="0"/>
              <a:t>MRHS (and general business safety standards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Inspected </a:t>
            </a:r>
            <a:r>
              <a:rPr lang="en-US" sz="2400" dirty="0"/>
              <a:t>and Licensed by LBOH </a:t>
            </a:r>
            <a:r>
              <a:rPr lang="en-US" sz="2400" dirty="0" smtClean="0"/>
              <a:t>for compliance with 105 CMR 430 only</a:t>
            </a:r>
          </a:p>
          <a:p>
            <a:r>
              <a:rPr lang="en-US" sz="2400" dirty="0"/>
              <a:t>LBOH and state can ask to see attestation and review practices in response to a </a:t>
            </a:r>
            <a:r>
              <a:rPr lang="en-US" sz="2400" dirty="0" smtClean="0"/>
              <a:t>complaint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876800" y="12954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Programs</a:t>
            </a:r>
          </a:p>
          <a:p>
            <a:r>
              <a:rPr lang="en-US" sz="2400" dirty="0"/>
              <a:t>Self-assess and attest that program meets the MRHS (and general business safety standards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Inspection not required to open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LBOH and state can ask to see attestation and review practices in response to a </a:t>
            </a:r>
            <a:r>
              <a:rPr lang="en-US" sz="2400" dirty="0" smtClean="0"/>
              <a:t>complaint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198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EEC MRHS – Dept. Early Education and Care: Minimum Requirements for Health and Safety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78413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Activities During COVID19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9906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200" dirty="0"/>
              <a:t>Certain activities must comply with sector specific safety </a:t>
            </a:r>
            <a:r>
              <a:rPr lang="en-US" sz="4200" dirty="0" smtClean="0"/>
              <a:t>standards</a:t>
            </a:r>
            <a:endParaRPr lang="en-US" sz="42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800" b="1" dirty="0" smtClean="0"/>
              <a:t>On-Site </a:t>
            </a:r>
            <a:r>
              <a:rPr lang="en-US" sz="3800" b="1" dirty="0"/>
              <a:t>Swimming Pools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105 CMR 435 Minimum Standards for Swimming Pools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EEA Safety Standards for Public and Semi-Public Swimming </a:t>
            </a:r>
            <a:r>
              <a:rPr lang="en-US" sz="3400" dirty="0" smtClean="0"/>
              <a:t>Pools</a:t>
            </a:r>
            <a:br>
              <a:rPr lang="en-US" sz="3400" dirty="0" smtClean="0"/>
            </a:br>
            <a:endParaRPr lang="en-US" dirty="0"/>
          </a:p>
          <a:p>
            <a:pPr marL="0" indent="0" algn="ctr">
              <a:buNone/>
            </a:pPr>
            <a:r>
              <a:rPr lang="en-US" sz="3800" b="1" dirty="0"/>
              <a:t>Sports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EEA Workplace Safety and Reopening Standards for Businesses and Other Entities Providing Outdoor Adult Sports, Supervised Youth Sports Leagues, Summer Sports </a:t>
            </a:r>
            <a:r>
              <a:rPr lang="en-US" sz="3400" dirty="0" smtClean="0"/>
              <a:t>Camps</a:t>
            </a:r>
            <a:br>
              <a:rPr lang="en-US" sz="3400" dirty="0" smtClean="0"/>
            </a:br>
            <a:endParaRPr lang="en-US" dirty="0"/>
          </a:p>
          <a:p>
            <a:pPr marL="0" indent="0" algn="ctr">
              <a:buNone/>
            </a:pPr>
            <a:r>
              <a:rPr lang="en-US" sz="3800" b="1" dirty="0"/>
              <a:t>On-Site Beaches/Waterfront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105 CMR 445 Minimum Standards for Bathing Beaches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EEA Safety Standards for Coastal and Inland Beaches </a:t>
            </a:r>
            <a:endParaRPr lang="en-US" sz="3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105 </a:t>
            </a:r>
            <a:r>
              <a:rPr lang="en-US" sz="3400" dirty="0"/>
              <a:t>CMR 432 Minimum requirements for personal flotation devices for minor children at municipal and recreational programs and camps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800" b="1" dirty="0"/>
              <a:t>On-Site Playgrounds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EEA Safety Standards for Playgrounds, Spray Decks and Outdoor Fitness </a:t>
            </a:r>
            <a:r>
              <a:rPr lang="en-US" sz="3400" dirty="0" smtClean="0"/>
              <a:t>Areas</a:t>
            </a:r>
            <a:br>
              <a:rPr lang="en-US" sz="3400" dirty="0" smtClean="0"/>
            </a:br>
            <a:endParaRPr lang="en-US" dirty="0"/>
          </a:p>
          <a:p>
            <a:pPr marL="0" indent="0" algn="ctr">
              <a:buNone/>
            </a:pPr>
            <a:r>
              <a:rPr lang="en-US" sz="3800" b="1" dirty="0"/>
              <a:t>Boating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EEA Boating &amp; Various Other Marine and Inland Waterway Related </a:t>
            </a:r>
            <a:r>
              <a:rPr lang="en-US" sz="3400" dirty="0" smtClean="0"/>
              <a:t>Activities</a:t>
            </a:r>
            <a:endParaRPr lang="en-US" sz="3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9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Training requirements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0821933"/>
              </p:ext>
            </p:extLst>
          </p:nvPr>
        </p:nvGraphicFramePr>
        <p:xfrm>
          <a:off x="533400" y="1066800"/>
          <a:ext cx="8229600" cy="522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430.091 Orientation Requirements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Necessary</a:t>
                      </a:r>
                      <a:r>
                        <a:rPr lang="en-US" baseline="0" dirty="0"/>
                        <a:t> trainings for camp activities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Specialized trainings to meet requirements of all campers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Online Head Injury Safety Awareness training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Health Care Policy, discuss implementation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Fire Drill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Disaster / Emergency Plans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Lost Camper / Swimmer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Traffic Control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Plans and training Requirements:</a:t>
                      </a:r>
                    </a:p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 of these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be incorporated into existing plans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to provide adequate social distancing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Cleaning plan; 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Communicable disease plan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isolation and discharge of sick, symptomatic, and exposed children or staff;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plan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sharing information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notifications with parents and staff;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Contingency plans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handling ways the COVID-19 pandemic may affect operations;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Staffing plan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maintain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required ratios and trained back-up staff;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Transportation plan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following health and safety protocols; and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service plan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maintain safety and sanitation protocols while serving food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3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Staffing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73953800"/>
              </p:ext>
            </p:extLst>
          </p:nvPr>
        </p:nvGraphicFramePr>
        <p:xfrm>
          <a:off x="457200" y="1295400"/>
          <a:ext cx="8229600" cy="490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1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7156">
                <a:tc>
                  <a:txBody>
                    <a:bodyPr/>
                    <a:lstStyle/>
                    <a:p>
                      <a:r>
                        <a:rPr lang="en-US" b="1" dirty="0"/>
                        <a:t>430.101</a:t>
                      </a:r>
                      <a:r>
                        <a:rPr lang="en-US" b="1" baseline="0" dirty="0"/>
                        <a:t> Required Ratios: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1:10 campers 7 and older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1:5 campers under 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Line of sight/close proximity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High </a:t>
                      </a:r>
                      <a:r>
                        <a:rPr lang="en-US" baseline="0" dirty="0" smtClean="0"/>
                        <a:t>risk </a:t>
                      </a:r>
                      <a:r>
                        <a:rPr lang="en-US" baseline="0" dirty="0"/>
                        <a:t>a</a:t>
                      </a:r>
                      <a:r>
                        <a:rPr lang="en-US" baseline="0" dirty="0" smtClean="0"/>
                        <a:t>ctivity </a:t>
                      </a:r>
                      <a:r>
                        <a:rPr lang="en-US" baseline="0" dirty="0"/>
                        <a:t>supervision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Group size: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Max 12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(allows for 2 </a:t>
                      </a:r>
                      <a:r>
                        <a:rPr lang="en-US" baseline="0" dirty="0"/>
                        <a:t>staff per group)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No mixing of groups except for staff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supervising specialized activities and providing staff with breaks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Masks and distancing required</a:t>
                      </a:r>
                    </a:p>
                    <a:p>
                      <a:r>
                        <a:rPr lang="en-US" b="1" baseline="0" dirty="0" smtClean="0"/>
                        <a:t>Ratios</a:t>
                      </a:r>
                      <a:r>
                        <a:rPr lang="en-US" b="1" baseline="0" dirty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Maintaining 430.101 Required Ratios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4292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/>
                        <a:t>Out-of-state campers/staff:</a:t>
                      </a:r>
                      <a:endParaRPr lang="en-US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Governor’s travel policy urges </a:t>
                      </a:r>
                      <a:r>
                        <a:rPr lang="en-US" baseline="0" dirty="0"/>
                        <a:t>quarantine for 14 days prior to camp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429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COVID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Oversight </a:t>
                      </a:r>
                      <a:endParaRPr lang="en-US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/>
                        <a:t>Designate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1 senior staff member responsible for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responding to COVID-19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concerns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1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02051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Healthcare Requirements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9286225"/>
              </p:ext>
            </p:extLst>
          </p:nvPr>
        </p:nvGraphicFramePr>
        <p:xfrm>
          <a:off x="457200" y="1143000"/>
          <a:ext cx="83058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Healthcare</a:t>
                      </a:r>
                      <a:r>
                        <a:rPr lang="en-US" b="1" baseline="0" dirty="0"/>
                        <a:t> Staff: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Healthcare Consultant (HCC) (</a:t>
                      </a:r>
                      <a:r>
                        <a:rPr lang="en-US" b="0" baseline="0" dirty="0"/>
                        <a:t>430.020)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Healthcare Supervisor(s) (HCS) (430.020)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Healthcare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smtClean="0"/>
                        <a:t>Staff (for Licensed Camps only):</a:t>
                      </a:r>
                      <a:endParaRPr lang="en-US" b="1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HCC </a:t>
                      </a:r>
                      <a:r>
                        <a:rPr lang="en-US" baseline="0" dirty="0"/>
                        <a:t>must train staff conducting daily screening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2 HCS present at all </a:t>
                      </a:r>
                      <a:r>
                        <a:rPr lang="en-US" baseline="0" dirty="0" smtClean="0"/>
                        <a:t>times</a:t>
                      </a: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Infirmary/First</a:t>
                      </a:r>
                      <a:r>
                        <a:rPr lang="en-US" b="1" baseline="0" dirty="0"/>
                        <a:t> Aid Facility: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Facility/location identified (430.161)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First</a:t>
                      </a:r>
                      <a:r>
                        <a:rPr lang="en-US" baseline="0" dirty="0"/>
                        <a:t> Aid Kits (class A &amp; B) (430.161)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Medical Log Book (430.155)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Means</a:t>
                      </a:r>
                      <a:r>
                        <a:rPr lang="en-US" baseline="0" dirty="0"/>
                        <a:t> to securely store medications (430.160)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Isolation</a:t>
                      </a:r>
                      <a:r>
                        <a:rPr lang="en-US" b="1" baseline="0" dirty="0"/>
                        <a:t> Area: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Prepare to isolate multiple campers, multiple spaces/rooms if possible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Bathroom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available for sick individual(s)</a:t>
                      </a:r>
                    </a:p>
                    <a:p>
                      <a:pPr marL="742950" lvl="1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Cleaned in accordance with CDC guidance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PPE with isolated</a:t>
                      </a:r>
                      <a:r>
                        <a:rPr lang="en-US" b="1" baseline="0" dirty="0"/>
                        <a:t> individuals:</a:t>
                      </a:r>
                      <a:endParaRPr lang="en-US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PPE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appropriate to care setting to enter isolation space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Mask for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symptomatic people until they leave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Healthcare Policies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49258060"/>
              </p:ext>
            </p:extLst>
          </p:nvPr>
        </p:nvGraphicFramePr>
        <p:xfrm>
          <a:off x="533400" y="12954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Camp Health Care Policy </a:t>
                      </a:r>
                      <a:r>
                        <a:rPr lang="en-US" sz="1800" b="0" dirty="0">
                          <a:latin typeface="+mn-lt"/>
                          <a:cs typeface="Arial" panose="020B0604020202020204" pitchFamily="34" charset="0"/>
                        </a:rPr>
                        <a:t>(430.159)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Prescription Medication Administration Policy </a:t>
                      </a:r>
                      <a:r>
                        <a:rPr lang="en-US" sz="1800" b="0" dirty="0">
                          <a:latin typeface="+mn-lt"/>
                          <a:cs typeface="Arial" panose="020B0604020202020204" pitchFamily="34" charset="0"/>
                        </a:rPr>
                        <a:t>(430.160)</a:t>
                      </a:r>
                    </a:p>
                    <a:p>
                      <a:pPr marL="742950" lvl="1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latin typeface="+mn-lt"/>
                          <a:cs typeface="Arial" panose="020B0604020202020204" pitchFamily="34" charset="0"/>
                        </a:rPr>
                        <a:t>Storage</a:t>
                      </a:r>
                    </a:p>
                    <a:p>
                      <a:pPr marL="742950" lvl="1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latin typeface="+mn-lt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1600" baseline="0" dirty="0">
                          <a:latin typeface="+mn-lt"/>
                          <a:cs typeface="Arial" panose="020B0604020202020204" pitchFamily="34" charset="0"/>
                        </a:rPr>
                        <a:t> who is administering</a:t>
                      </a:r>
                    </a:p>
                    <a:p>
                      <a:pPr marL="742950" lvl="1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baseline="0" dirty="0">
                          <a:latin typeface="+mn-lt"/>
                          <a:cs typeface="Arial" panose="020B0604020202020204" pitchFamily="34" charset="0"/>
                        </a:rPr>
                        <a:t>What medications are at camp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Epinephrine Auto-Injector Policy </a:t>
                      </a:r>
                      <a:r>
                        <a:rPr lang="en-US" sz="1800" b="0" dirty="0">
                          <a:latin typeface="+mn-lt"/>
                          <a:cs typeface="Arial" panose="020B0604020202020204" pitchFamily="34" charset="0"/>
                        </a:rPr>
                        <a:t>(430.160)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742950" lvl="1" indent="-28575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latin typeface="+mn-lt"/>
                          <a:cs typeface="Arial" panose="020B0604020202020204" pitchFamily="34" charset="0"/>
                        </a:rPr>
                        <a:t>Self carry and administer or specially</a:t>
                      </a:r>
                      <a:r>
                        <a:rPr lang="en-US" sz="1600" baseline="0" dirty="0">
                          <a:latin typeface="+mn-lt"/>
                          <a:cs typeface="Arial" panose="020B0604020202020204" pitchFamily="34" charset="0"/>
                        </a:rPr>
                        <a:t> trained individual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Insulin Administration and Diabetic Plan Management Policy </a:t>
                      </a:r>
                      <a:r>
                        <a:rPr lang="en-US" sz="1800" b="0" dirty="0">
                          <a:latin typeface="+mn-lt"/>
                          <a:cs typeface="Arial" panose="020B0604020202020204" pitchFamily="34" charset="0"/>
                        </a:rPr>
                        <a:t>(430.160)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Healthcare Policy: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Screening at camp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for identifying and handling sick, symptomatic, and exposed children and staff 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for the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isolation, discharge and transportation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sick, symptomatic, and exposed children or staff 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Criteria for seeking medical assistance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Immediately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notifying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LBOH</a:t>
                      </a:r>
                      <a:endParaRPr lang="en-US" sz="18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9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883" y="1066800"/>
            <a:ext cx="7846621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What </a:t>
            </a:r>
            <a:r>
              <a:rPr lang="en-US" b="1" dirty="0"/>
              <a:t>to do in the event </a:t>
            </a:r>
            <a:r>
              <a:rPr lang="en-US" b="1" dirty="0" smtClean="0"/>
              <a:t>a Camper or Staff presents with COVID19 symptoms.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Immediately isolate individual from other campers/staff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If possible, provided individual a mask to wear until they can leave facility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Contact parents immediately. Have individual picked up as soon as possible.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What to do in the event a Camper or Staff tests positive for COVID19.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Notify: LBOH, funding/licensing entity (if applicable), and staff and families of exposure while maintaining confidentiality.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May not return until they meet criteria for discontinuing isolation and consulted with a healthcare provider.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Determine if individual was at camp while symptomatic or 2 days prior. Working with LBOH or MDPH to identify close contacts.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Close off all areas visited by ill person, increase ventilation to area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Wait 24 hours, or as long as possible to clean and disinfect </a:t>
            </a:r>
            <a:r>
              <a:rPr lang="en-US" dirty="0" smtClean="0"/>
              <a:t>area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Pay </a:t>
            </a:r>
            <a:r>
              <a:rPr lang="en-US" dirty="0"/>
              <a:t>close attention to high touch surface areas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524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COVID19 At Camp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209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907"/>
            <a:ext cx="8229600" cy="96043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Communicable Disease Reporting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5869456"/>
              </p:ext>
            </p:extLst>
          </p:nvPr>
        </p:nvGraphicFramePr>
        <p:xfrm>
          <a:off x="457200" y="12954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430 Requirements – Day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Camp Operator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Reporting </a:t>
                      </a:r>
                      <a:r>
                        <a:rPr lang="en-US" baseline="0" dirty="0"/>
                        <a:t>(430.157)</a:t>
                      </a:r>
                      <a:r>
                        <a:rPr lang="en-US" b="1" dirty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Immediately report each case of communicable disease to LBOH and DPH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Immediately report each case of suspected food poisoning or usual prevalence of illness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Reporting: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Immediatel</a:t>
                      </a:r>
                      <a:r>
                        <a:rPr lang="en-US" baseline="0" dirty="0"/>
                        <a:t>y report positive cases to LBOH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Parents must report to designated staff person any close household contacts or positive cases of COVID19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Exclusion</a:t>
                      </a:r>
                      <a:r>
                        <a:rPr lang="en-US" b="1" baseline="0" dirty="0"/>
                        <a:t> Policy </a:t>
                      </a:r>
                      <a:r>
                        <a:rPr lang="en-US" b="0" baseline="0" dirty="0"/>
                        <a:t>(430.153)</a:t>
                      </a:r>
                      <a:r>
                        <a:rPr lang="en-US" b="1" baseline="0" dirty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Protecting all susceptible children if communicable disease present at camp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Contact Tracing: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 who staff and children come into contact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throughout each day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Follow the direction of the Local Board of Health (LBOH) or MDPH if identified as a close 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</p:spPr>
        <p:txBody>
          <a:bodyPr/>
          <a:lstStyle/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5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11406</TotalTime>
  <Words>1534</Words>
  <Application>Microsoft Office PowerPoint</Application>
  <PresentationFormat>On-screen Show (4:3)</PresentationFormat>
  <Paragraphs>265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What is required this summer?</vt:lpstr>
      <vt:lpstr>Activities During COVID19</vt:lpstr>
      <vt:lpstr>Training requirements</vt:lpstr>
      <vt:lpstr>Staffing</vt:lpstr>
      <vt:lpstr>Healthcare Requirements</vt:lpstr>
      <vt:lpstr>Healthcare Policies</vt:lpstr>
      <vt:lpstr>PowerPoint Presentation</vt:lpstr>
      <vt:lpstr>Communicable Disease Reporting</vt:lpstr>
      <vt:lpstr>Cleaning at Camp</vt:lpstr>
      <vt:lpstr>Spatial Layout</vt:lpstr>
      <vt:lpstr>Food Service</vt:lpstr>
      <vt:lpstr>PowerPoint Presentation</vt:lpstr>
      <vt:lpstr>PowerPoint Presentation</vt:lpstr>
      <vt:lpstr>Additional Restrictions During Phase II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Recreational Camps and Programs During COVID-19</dc:title>
  <dc:creator>Wagner, Kerry F (DPH)</dc:creator>
  <cp:lastModifiedBy>Wagner, Kerry F (DPH)</cp:lastModifiedBy>
  <cp:revision>70</cp:revision>
  <cp:lastPrinted>2020-06-18T11:58:06Z</cp:lastPrinted>
  <dcterms:created xsi:type="dcterms:W3CDTF">2020-06-10T15:28:33Z</dcterms:created>
  <dcterms:modified xsi:type="dcterms:W3CDTF">2020-06-22T12:43:58Z</dcterms:modified>
</cp:coreProperties>
</file>